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8" r:id="rId3"/>
    <p:sldId id="270" r:id="rId4"/>
    <p:sldId id="269" r:id="rId5"/>
    <p:sldId id="272" r:id="rId6"/>
    <p:sldId id="258" r:id="rId7"/>
    <p:sldId id="259" r:id="rId8"/>
    <p:sldId id="260" r:id="rId9"/>
    <p:sldId id="261" r:id="rId10"/>
    <p:sldId id="263" r:id="rId11"/>
    <p:sldId id="264" r:id="rId12"/>
    <p:sldId id="27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3AB"/>
    <a:srgbClr val="FFD8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2/20/2012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kumimoji="0" lang="en-US">
              <a:solidFill>
                <a:schemeClr val="accent1">
                  <a:tint val="20000"/>
                </a:schemeClr>
              </a:solidFill>
            </a:endParaRPr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2/20/2012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2/20/2012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2/20/2012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2/20/2012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2/20/2012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2/20/2012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2/20/2012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2/20/2012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2/20/2012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2/20/2012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2/20/2012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sz="1000" b="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357298"/>
            <a:ext cx="7772400" cy="1829761"/>
          </a:xfrm>
        </p:spPr>
        <p:txBody>
          <a:bodyPr/>
          <a:lstStyle/>
          <a:p>
            <a:r>
              <a:rPr lang="ru-RU" dirty="0" smtClean="0"/>
              <a:t>Модуль 3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z="2800" b="1" dirty="0">
                <a:latin typeface="Times New Roman"/>
                <a:ea typeface="Calibri"/>
              </a:rPr>
              <a:t>Логическая структура и физическая реализация БД</a:t>
            </a:r>
            <a:endParaRPr lang="ru-RU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>
                <a:latin typeface="Times New Roman"/>
                <a:ea typeface="Calibri"/>
              </a:rPr>
              <a:t>Логическая структура</a:t>
            </a:r>
            <a:r>
              <a:rPr lang="ru-RU" sz="2800" dirty="0">
                <a:latin typeface="Times New Roman"/>
                <a:ea typeface="Calibri"/>
              </a:rPr>
              <a:t> базы данных определяет структуру таблиц, взаимосвязи между ними, список пользователей, хранимые процедуры, правила, умолчания и другие объекты базы данных. 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 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r>
              <a:rPr lang="ru-RU" sz="2800" b="1" dirty="0">
                <a:latin typeface="Times New Roman"/>
                <a:ea typeface="Calibri"/>
              </a:rPr>
              <a:t>Физическая структура</a:t>
            </a:r>
            <a:r>
              <a:rPr lang="ru-RU" sz="2800" dirty="0">
                <a:latin typeface="Times New Roman"/>
                <a:ea typeface="Calibri"/>
              </a:rPr>
              <a:t> базы данных включает в себя описание файлов и групп файлов данных,  журнала транзакций,  первоначальный размер файлов,  шаг прироста базы данных,  ее максимальный размер, параметры конфигурации и другие физические характеристики.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>
                <a:effectLst/>
                <a:latin typeface="Times New Roman"/>
                <a:ea typeface="Calibri"/>
              </a:rPr>
              <a:t>Логическая структура и физическая реализация БД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4640711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4726630"/>
              </p:ext>
            </p:extLst>
          </p:nvPr>
        </p:nvGraphicFramePr>
        <p:xfrm>
          <a:off x="457200" y="1481138"/>
          <a:ext cx="8229600" cy="5085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marL="365760" marR="0" lvl="0" indent="-256032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1000"/>
                        </a:spcAft>
                        <a:buClr>
                          <a:srgbClr val="2DA2BF"/>
                        </a:buClr>
                        <a:buSzPct val="68000"/>
                        <a:buFont typeface="Wingdings 3"/>
                        <a:buChar char=""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1.</a:t>
                      </a:r>
                      <a:r>
                        <a:rPr kumimoji="0" lang="en-US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Table</a:t>
                      </a:r>
                      <a:endParaRPr kumimoji="0" lang="ru-RU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5760" marR="0" lvl="0" indent="-256032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1000"/>
                        </a:spcAft>
                        <a:buClr>
                          <a:srgbClr val="2DA2BF"/>
                        </a:buClr>
                        <a:buSzPct val="68000"/>
                        <a:buFont typeface="Wingdings 3"/>
                        <a:buChar char=""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6.</a:t>
                      </a:r>
                      <a:r>
                        <a:rPr kumimoji="0" lang="en-US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Index</a:t>
                      </a:r>
                      <a:r>
                        <a:rPr kumimoji="0" lang="ru-RU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</a:t>
                      </a:r>
                    </a:p>
                    <a:p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65760" marR="0" lvl="0" indent="-256032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1000"/>
                        </a:spcAft>
                        <a:buClr>
                          <a:srgbClr val="2DA2BF"/>
                        </a:buClr>
                        <a:buSzPct val="68000"/>
                        <a:buFont typeface="Wingdings 3"/>
                        <a:buChar char=""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2. </a:t>
                      </a:r>
                      <a:r>
                        <a:rPr kumimoji="0" lang="en-US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User</a:t>
                      </a: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  <a:r>
                        <a:rPr kumimoji="0" lang="en-US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defined</a:t>
                      </a: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data</a:t>
                      </a: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</a:t>
                      </a:r>
                      <a:r>
                        <a:rPr kumimoji="0" lang="en-US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type</a:t>
                      </a:r>
                      <a:r>
                        <a:rPr kumimoji="0" lang="ru-RU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</a:t>
                      </a:r>
                    </a:p>
                    <a:p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5760" marR="0" lvl="0" indent="-256032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1000"/>
                        </a:spcAft>
                        <a:buClr>
                          <a:srgbClr val="2DA2BF"/>
                        </a:buClr>
                        <a:buSzPct val="68000"/>
                        <a:buFont typeface="Wingdings 3"/>
                        <a:buChar char=""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7.</a:t>
                      </a:r>
                      <a:r>
                        <a:rPr kumimoji="0" lang="en-US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Rule</a:t>
                      </a:r>
                      <a:r>
                        <a:rPr kumimoji="0" lang="ru-RU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65760" marR="0" lvl="0" indent="-256032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1000"/>
                        </a:spcAft>
                        <a:buClr>
                          <a:srgbClr val="2DA2BF"/>
                        </a:buClr>
                        <a:buSzPct val="68000"/>
                        <a:buFont typeface="Wingdings 3"/>
                        <a:buChar char=""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3.</a:t>
                      </a:r>
                      <a:r>
                        <a:rPr kumimoji="0" lang="en-US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View</a:t>
                      </a:r>
                      <a:r>
                        <a:rPr kumimoji="0" lang="en-US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kumimoji="0" lang="ru-RU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5760" marR="0" lvl="0" indent="-256032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1000"/>
                        </a:spcAft>
                        <a:buClr>
                          <a:srgbClr val="2DA2BF"/>
                        </a:buClr>
                        <a:buSzPct val="68000"/>
                        <a:buFont typeface="Wingdings 3"/>
                        <a:buChar char=""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8.</a:t>
                      </a:r>
                      <a:r>
                        <a:rPr kumimoji="0" lang="en-US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Constraint</a:t>
                      </a:r>
                      <a:r>
                        <a:rPr kumimoji="0" lang="en-US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kumimoji="0" lang="ru-RU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65760" marR="0" lvl="0" indent="-256032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1000"/>
                        </a:spcAft>
                        <a:buClr>
                          <a:srgbClr val="2DA2BF"/>
                        </a:buClr>
                        <a:buSzPct val="68000"/>
                        <a:buFont typeface="Wingdings 3"/>
                        <a:buChar char=""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4.</a:t>
                      </a:r>
                      <a:r>
                        <a:rPr kumimoji="0" lang="en-US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Stored procedure</a:t>
                      </a:r>
                      <a:r>
                        <a:rPr kumimoji="0" lang="en-US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kumimoji="0" lang="ru-RU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5760" marR="0" lvl="0" indent="-256032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1000"/>
                        </a:spcAft>
                        <a:buClr>
                          <a:srgbClr val="2DA2BF"/>
                        </a:buClr>
                        <a:buSzPct val="68000"/>
                        <a:buFont typeface="Wingdings 3"/>
                        <a:buChar char=""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9.Default</a:t>
                      </a:r>
                      <a:r>
                        <a:rPr kumimoji="0" lang="ru-RU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kumimoji="0" lang="ru-RU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65760" marR="0" lvl="0" indent="-256032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1000"/>
                        </a:spcAft>
                        <a:buClr>
                          <a:srgbClr val="2DA2BF"/>
                        </a:buClr>
                        <a:buSzPct val="68000"/>
                        <a:buFont typeface="Wingdings 3"/>
                        <a:buChar char=""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5.</a:t>
                      </a:r>
                      <a:r>
                        <a:rPr kumimoji="0" lang="en-US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Trigger</a:t>
                      </a:r>
                      <a:r>
                        <a:rPr kumimoji="0" lang="en-US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kumimoji="0" lang="ru-RU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5760" marR="0" lvl="0" indent="-256032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1000"/>
                        </a:spcAft>
                        <a:buClr>
                          <a:srgbClr val="2DA2BF"/>
                        </a:buClr>
                        <a:buSzPct val="68000"/>
                        <a:buFont typeface="Wingdings 3"/>
                        <a:buChar char=""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10.Function</a:t>
                      </a:r>
                      <a:r>
                        <a:rPr kumimoji="0" lang="ru-RU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 </a:t>
                      </a:r>
                    </a:p>
                    <a:p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>
                <a:solidFill>
                  <a:srgbClr val="464646"/>
                </a:solidFill>
                <a:ea typeface="Calibri"/>
              </a:rPr>
              <a:t>Логические компоненты базы данных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7006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228998"/>
          </a:xfrm>
        </p:spPr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600" dirty="0">
                <a:effectLst/>
                <a:ea typeface="Calibri"/>
                <a:cs typeface="Times New Roman"/>
              </a:rPr>
              <a:t>Физическая организация БД</a:t>
            </a:r>
            <a:r>
              <a:rPr lang="ru-RU" sz="2800" dirty="0">
                <a:effectLst/>
                <a:ea typeface="Calibri"/>
                <a:cs typeface="Times New Roman"/>
              </a:rPr>
              <a:t/>
            </a:r>
            <a:br>
              <a:rPr lang="ru-RU" sz="2800" dirty="0">
                <a:effectLst/>
                <a:ea typeface="Calibri"/>
                <a:cs typeface="Times New Roman"/>
              </a:rPr>
            </a:br>
            <a:endParaRPr lang="ru-RU" sz="3600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908720"/>
            <a:ext cx="8435280" cy="5616624"/>
          </a:xfrm>
        </p:spPr>
        <p:txBody>
          <a:bodyPr>
            <a:noAutofit/>
          </a:bodyPr>
          <a:lstStyle/>
          <a:p>
            <a:pPr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400" dirty="0">
                <a:latin typeface="Times New Roman"/>
                <a:ea typeface="Calibri"/>
                <a:cs typeface="Times New Roman"/>
              </a:rPr>
              <a:t>Основная единица хранения данных </a:t>
            </a:r>
            <a:r>
              <a:rPr lang="ru-RU" sz="2400" dirty="0" smtClean="0">
                <a:latin typeface="Times New Roman"/>
                <a:ea typeface="Calibri"/>
                <a:cs typeface="Times New Roman"/>
              </a:rPr>
              <a:t>– </a:t>
            </a:r>
            <a:r>
              <a:rPr lang="ru-RU" sz="2400" dirty="0">
                <a:latin typeface="Times New Roman"/>
                <a:ea typeface="Calibri"/>
                <a:cs typeface="Times New Roman"/>
              </a:rPr>
              <a:t>это </a:t>
            </a:r>
            <a:r>
              <a:rPr lang="ru-RU" sz="2400" b="1" dirty="0" smtClean="0">
                <a:latin typeface="Times New Roman"/>
                <a:ea typeface="Calibri"/>
                <a:cs typeface="Times New Roman"/>
              </a:rPr>
              <a:t>страница = </a:t>
            </a:r>
            <a:r>
              <a:rPr lang="ru-RU" sz="2400" b="1" dirty="0">
                <a:latin typeface="Times New Roman"/>
                <a:ea typeface="Calibri"/>
                <a:cs typeface="Times New Roman"/>
              </a:rPr>
              <a:t>8 </a:t>
            </a:r>
            <a:r>
              <a:rPr lang="ru-RU" sz="2400" b="1" dirty="0" smtClean="0">
                <a:latin typeface="Times New Roman"/>
                <a:ea typeface="Calibri"/>
                <a:cs typeface="Times New Roman"/>
              </a:rPr>
              <a:t>Кбайт</a:t>
            </a:r>
            <a:r>
              <a:rPr lang="ru-RU" sz="2400" dirty="0" smtClean="0">
                <a:latin typeface="Times New Roman"/>
                <a:ea typeface="Calibri"/>
                <a:cs typeface="Times New Roman"/>
              </a:rPr>
              <a:t> (</a:t>
            </a:r>
            <a:r>
              <a:rPr lang="ru-RU" sz="2400" dirty="0">
                <a:latin typeface="Times New Roman"/>
                <a:ea typeface="Calibri"/>
                <a:cs typeface="Times New Roman"/>
              </a:rPr>
              <a:t>8192  </a:t>
            </a:r>
            <a:r>
              <a:rPr lang="ru-RU" sz="2400" dirty="0" smtClean="0">
                <a:latin typeface="Times New Roman"/>
                <a:ea typeface="Calibri"/>
                <a:cs typeface="Times New Roman"/>
              </a:rPr>
              <a:t>байт). Имеется </a:t>
            </a:r>
            <a:r>
              <a:rPr lang="ru-RU" sz="2400" dirty="0">
                <a:latin typeface="Times New Roman"/>
                <a:ea typeface="Calibri"/>
                <a:cs typeface="Times New Roman"/>
              </a:rPr>
              <a:t>шесть типов страниц: 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109728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400" b="1" dirty="0" smtClean="0">
                <a:latin typeface="Times New Roman"/>
                <a:ea typeface="Calibri"/>
              </a:rPr>
              <a:t>1.Data</a:t>
            </a:r>
            <a:endParaRPr lang="ru-RU" sz="2400" dirty="0" smtClean="0">
              <a:latin typeface="Times New Roman"/>
              <a:ea typeface="Calibri"/>
            </a:endParaRPr>
          </a:p>
          <a:p>
            <a:pPr marL="109728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400" b="1" dirty="0" smtClean="0">
                <a:latin typeface="Times New Roman"/>
                <a:ea typeface="Calibri"/>
              </a:rPr>
              <a:t>2.Index</a:t>
            </a:r>
            <a:r>
              <a:rPr lang="ru-RU" sz="2400" dirty="0" smtClean="0">
                <a:latin typeface="Times New Roman"/>
                <a:ea typeface="Calibri"/>
              </a:rPr>
              <a:t> </a:t>
            </a:r>
          </a:p>
          <a:p>
            <a:pPr marL="109728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400" b="1" dirty="0" smtClean="0">
                <a:latin typeface="Times New Roman"/>
                <a:ea typeface="Calibri"/>
              </a:rPr>
              <a:t>3.Text/</a:t>
            </a:r>
            <a:r>
              <a:rPr lang="ru-RU" sz="2400" b="1" dirty="0" err="1" smtClean="0">
                <a:latin typeface="Times New Roman"/>
                <a:ea typeface="Calibri"/>
              </a:rPr>
              <a:t>Image</a:t>
            </a:r>
            <a:r>
              <a:rPr lang="ru-RU" sz="2400" dirty="0" smtClean="0">
                <a:latin typeface="Times New Roman"/>
                <a:ea typeface="Calibri"/>
              </a:rPr>
              <a:t> </a:t>
            </a:r>
            <a:r>
              <a:rPr lang="ru-RU" sz="2400" dirty="0">
                <a:latin typeface="Times New Roman"/>
                <a:ea typeface="Calibri"/>
                <a:cs typeface="Times New Roman"/>
              </a:rPr>
              <a:t> 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109728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400" b="1" dirty="0" smtClean="0">
                <a:latin typeface="Times New Roman"/>
                <a:ea typeface="Calibri"/>
              </a:rPr>
              <a:t>4.Global   </a:t>
            </a:r>
            <a:r>
              <a:rPr lang="ru-RU" sz="2400" b="1" dirty="0" err="1">
                <a:latin typeface="Times New Roman"/>
                <a:ea typeface="Calibri"/>
              </a:rPr>
              <a:t>Allocation</a:t>
            </a:r>
            <a:r>
              <a:rPr lang="ru-RU" sz="2400" b="1" dirty="0">
                <a:latin typeface="Times New Roman"/>
                <a:ea typeface="Calibri"/>
              </a:rPr>
              <a:t>  </a:t>
            </a:r>
            <a:r>
              <a:rPr lang="ru-RU" sz="2400" b="1" dirty="0" err="1">
                <a:latin typeface="Times New Roman"/>
                <a:ea typeface="Calibri"/>
              </a:rPr>
              <a:t>Map</a:t>
            </a:r>
            <a:r>
              <a:rPr lang="ru-RU" sz="2400" b="1" dirty="0">
                <a:latin typeface="Times New Roman"/>
                <a:ea typeface="Calibri"/>
              </a:rPr>
              <a:t>  (GAM</a:t>
            </a:r>
            <a:r>
              <a:rPr lang="ru-RU" sz="2400" b="1" dirty="0" smtClean="0">
                <a:latin typeface="Times New Roman"/>
                <a:ea typeface="Calibri"/>
              </a:rPr>
              <a:t>) </a:t>
            </a:r>
          </a:p>
          <a:p>
            <a:pPr marL="109728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400" b="1" dirty="0" smtClean="0">
                <a:latin typeface="Times New Roman"/>
                <a:ea typeface="Calibri"/>
              </a:rPr>
              <a:t>5.Page </a:t>
            </a:r>
            <a:r>
              <a:rPr lang="ru-RU" sz="2400" b="1" dirty="0" err="1">
                <a:latin typeface="Times New Roman"/>
                <a:ea typeface="Calibri"/>
              </a:rPr>
              <a:t>Free</a:t>
            </a:r>
            <a:r>
              <a:rPr lang="ru-RU" sz="2400" b="1" dirty="0">
                <a:latin typeface="Times New Roman"/>
                <a:ea typeface="Calibri"/>
              </a:rPr>
              <a:t> </a:t>
            </a:r>
            <a:r>
              <a:rPr lang="ru-RU" sz="2400" b="1" dirty="0" err="1" smtClean="0">
                <a:latin typeface="Times New Roman"/>
                <a:ea typeface="Calibri"/>
              </a:rPr>
              <a:t>Space</a:t>
            </a:r>
            <a:r>
              <a:rPr lang="ru-RU" sz="2400" b="1" dirty="0" smtClean="0">
                <a:latin typeface="Times New Roman"/>
                <a:ea typeface="Calibri"/>
              </a:rPr>
              <a:t> </a:t>
            </a:r>
            <a:r>
              <a:rPr lang="ru-RU" sz="2400" dirty="0">
                <a:latin typeface="Times New Roman"/>
                <a:ea typeface="Calibri"/>
                <a:cs typeface="Times New Roman"/>
              </a:rPr>
              <a:t> 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109728" indent="0">
              <a:buNone/>
            </a:pPr>
            <a:r>
              <a:rPr lang="ru-RU" sz="2400" b="1" dirty="0" smtClean="0">
                <a:latin typeface="Times New Roman"/>
                <a:ea typeface="Calibri"/>
              </a:rPr>
              <a:t>6.Index   </a:t>
            </a:r>
            <a:r>
              <a:rPr lang="ru-RU" sz="2400" b="1" dirty="0" err="1">
                <a:latin typeface="Times New Roman"/>
                <a:ea typeface="Calibri"/>
              </a:rPr>
              <a:t>Allocation</a:t>
            </a:r>
            <a:r>
              <a:rPr lang="ru-RU" sz="2400" b="1" dirty="0">
                <a:latin typeface="Times New Roman"/>
                <a:ea typeface="Calibri"/>
              </a:rPr>
              <a:t>  </a:t>
            </a:r>
            <a:r>
              <a:rPr lang="ru-RU" sz="2400" b="1" dirty="0" err="1">
                <a:latin typeface="Times New Roman"/>
                <a:ea typeface="Calibri"/>
              </a:rPr>
              <a:t>Map</a:t>
            </a:r>
            <a:r>
              <a:rPr lang="ru-RU" sz="2400" b="1" dirty="0">
                <a:latin typeface="Times New Roman"/>
                <a:ea typeface="Calibri"/>
              </a:rPr>
              <a:t>  (IAM</a:t>
            </a:r>
            <a:r>
              <a:rPr lang="ru-RU" sz="2400" b="1" dirty="0" smtClean="0">
                <a:latin typeface="Times New Roman"/>
                <a:ea typeface="Calibri"/>
              </a:rPr>
              <a:t>)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8616137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500" dirty="0" smtClean="0"/>
              <a:t>Модуль 3: Использование индексов</a:t>
            </a:r>
            <a:endParaRPr lang="ru-RU" sz="2500" dirty="0"/>
          </a:p>
        </p:txBody>
      </p:sp>
      <p:sp>
        <p:nvSpPr>
          <p:cNvPr id="4" name="Содержимое 1"/>
          <p:cNvSpPr>
            <a:spLocks noGrp="1"/>
          </p:cNvSpPr>
          <p:nvPr>
            <p:ph idx="1"/>
          </p:nvPr>
        </p:nvSpPr>
        <p:spPr>
          <a:xfrm>
            <a:off x="3857620" y="1481329"/>
            <a:ext cx="4829180" cy="344787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/>
              <a:t>Планирование и</a:t>
            </a:r>
          </a:p>
          <a:p>
            <a:pPr>
              <a:buNone/>
            </a:pPr>
            <a:r>
              <a:rPr lang="ru-RU" sz="2400" b="1" dirty="0"/>
              <a:t>с</a:t>
            </a:r>
            <a:r>
              <a:rPr lang="ru-RU" sz="2400" b="1" dirty="0" smtClean="0"/>
              <a:t>оздание индексов</a:t>
            </a:r>
          </a:p>
        </p:txBody>
      </p:sp>
      <p:sp>
        <p:nvSpPr>
          <p:cNvPr id="5" name="Стрелка вправо 4"/>
          <p:cNvSpPr/>
          <p:nvPr/>
        </p:nvSpPr>
        <p:spPr>
          <a:xfrm>
            <a:off x="3500430" y="1628800"/>
            <a:ext cx="428628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15735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Куча</a:t>
            </a:r>
            <a:endParaRPr lang="ru-RU" sz="3600" dirty="0"/>
          </a:p>
        </p:txBody>
      </p:sp>
      <p:sp>
        <p:nvSpPr>
          <p:cNvPr id="4" name="Rounded Rectangle 849923"/>
          <p:cNvSpPr>
            <a:spLocks noChangeArrowheads="1"/>
          </p:cNvSpPr>
          <p:nvPr/>
        </p:nvSpPr>
        <p:spPr bwMode="auto">
          <a:xfrm>
            <a:off x="603250" y="1047750"/>
            <a:ext cx="7961313" cy="1790700"/>
          </a:xfrm>
          <a:prstGeom prst="roundRect">
            <a:avLst>
              <a:gd name="adj" fmla="val 4167"/>
            </a:avLst>
          </a:prstGeom>
          <a:solidFill>
            <a:srgbClr val="DEE7F1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ru-RU" sz="2000"/>
          </a:p>
        </p:txBody>
      </p:sp>
      <p:sp>
        <p:nvSpPr>
          <p:cNvPr id="5" name="Rounded Rectangle 844804"/>
          <p:cNvSpPr>
            <a:spLocks noChangeArrowheads="1"/>
          </p:cNvSpPr>
          <p:nvPr/>
        </p:nvSpPr>
        <p:spPr bwMode="auto">
          <a:xfrm>
            <a:off x="835025" y="1344613"/>
            <a:ext cx="7450138" cy="547687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algn="l">
              <a:lnSpc>
                <a:spcPct val="90000"/>
              </a:lnSpc>
              <a:spcBef>
                <a:spcPct val="40000"/>
              </a:spcBef>
            </a:pPr>
            <a:r>
              <a:rPr lang="en-US" b="0" dirty="0">
                <a:latin typeface="Arial" pitchFamily="34" charset="0"/>
              </a:rPr>
              <a:t>     </a:t>
            </a:r>
          </a:p>
          <a:p>
            <a:pPr algn="l">
              <a:lnSpc>
                <a:spcPct val="90000"/>
              </a:lnSpc>
              <a:spcBef>
                <a:spcPct val="40000"/>
              </a:spcBef>
              <a:buClr>
                <a:srgbClr val="006699"/>
              </a:buClr>
              <a:buFontTx/>
              <a:buChar char="•"/>
            </a:pPr>
            <a:r>
              <a:rPr lang="en-US" dirty="0"/>
              <a:t> </a:t>
            </a:r>
            <a:r>
              <a:rPr lang="ru-RU" dirty="0" smtClean="0"/>
              <a:t>Таблица без </a:t>
            </a:r>
            <a:r>
              <a:rPr lang="ru-RU" dirty="0" err="1" smtClean="0"/>
              <a:t>кластеризованного</a:t>
            </a:r>
            <a:r>
              <a:rPr lang="ru-RU" dirty="0" smtClean="0"/>
              <a:t> индекса</a:t>
            </a:r>
            <a:endParaRPr lang="en-US" dirty="0"/>
          </a:p>
          <a:p>
            <a:pPr algn="l">
              <a:lnSpc>
                <a:spcPct val="90000"/>
              </a:lnSpc>
              <a:spcBef>
                <a:spcPct val="40000"/>
              </a:spcBef>
            </a:pPr>
            <a:endParaRPr lang="en-US" dirty="0"/>
          </a:p>
        </p:txBody>
      </p:sp>
      <p:sp>
        <p:nvSpPr>
          <p:cNvPr id="6" name="Rounded Rectangle 844806"/>
          <p:cNvSpPr>
            <a:spLocks noChangeArrowheads="1"/>
          </p:cNvSpPr>
          <p:nvPr/>
        </p:nvSpPr>
        <p:spPr bwMode="auto">
          <a:xfrm>
            <a:off x="835025" y="2001838"/>
            <a:ext cx="7450138" cy="547687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marL="228600" indent="-228600" algn="l">
              <a:lnSpc>
                <a:spcPct val="90000"/>
              </a:lnSpc>
              <a:spcBef>
                <a:spcPct val="40000"/>
              </a:spcBef>
              <a:buClr>
                <a:srgbClr val="006699"/>
              </a:buClr>
              <a:buFontTx/>
              <a:buChar char="•"/>
            </a:pPr>
            <a:r>
              <a:rPr lang="ru-RU" dirty="0" smtClean="0"/>
              <a:t>Нет определенного порядка хранения страниц</a:t>
            </a:r>
            <a:endParaRPr lang="en-US" dirty="0"/>
          </a:p>
        </p:txBody>
      </p:sp>
      <p:pic>
        <p:nvPicPr>
          <p:cNvPr id="7" name="Picture 2" descr="H:\PPT Graphics\MSL_PNG_Object_Library\abstract_rectangle01_02_blu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5013" y="3082925"/>
            <a:ext cx="7910512" cy="331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AutoShape 54"/>
          <p:cNvSpPr>
            <a:spLocks noChangeArrowheads="1"/>
          </p:cNvSpPr>
          <p:nvPr/>
        </p:nvSpPr>
        <p:spPr bwMode="auto">
          <a:xfrm>
            <a:off x="1724025" y="4889500"/>
            <a:ext cx="6494463" cy="1385888"/>
          </a:xfrm>
          <a:prstGeom prst="roundRect">
            <a:avLst>
              <a:gd name="adj" fmla="val 16667"/>
            </a:avLst>
          </a:prstGeom>
          <a:solidFill>
            <a:srgbClr val="EAABA0"/>
          </a:solidFill>
          <a:ln w="9525" algn="ctr">
            <a:solidFill>
              <a:srgbClr val="333333"/>
            </a:solidFill>
            <a:round/>
            <a:headEnd/>
            <a:tailEnd/>
          </a:ln>
          <a:effectLst>
            <a:outerShdw dist="35921" dir="2700000" algn="ctr" rotWithShape="0">
              <a:srgbClr val="4D4D4D">
                <a:alpha val="50000"/>
              </a:srgbClr>
            </a:outerShdw>
          </a:effectLst>
        </p:spPr>
        <p:txBody>
          <a:bodyPr wrap="none" anchor="ctr"/>
          <a:lstStyle/>
          <a:p>
            <a:pPr algn="l">
              <a:lnSpc>
                <a:spcPct val="90000"/>
              </a:lnSpc>
              <a:spcBef>
                <a:spcPct val="40000"/>
              </a:spcBef>
              <a:defRPr/>
            </a:pPr>
            <a:r>
              <a:rPr lang="ru-RU" dirty="0" smtClean="0"/>
              <a:t>Куча</a:t>
            </a:r>
            <a:endParaRPr lang="en-US" dirty="0"/>
          </a:p>
        </p:txBody>
      </p:sp>
      <p:pic>
        <p:nvPicPr>
          <p:cNvPr id="9" name="Picture 11" descr="Document_WritingB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91013" y="5065713"/>
            <a:ext cx="561975" cy="91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Freeform 14"/>
          <p:cNvSpPr>
            <a:spLocks/>
          </p:cNvSpPr>
          <p:nvPr/>
        </p:nvSpPr>
        <p:spPr bwMode="auto">
          <a:xfrm>
            <a:off x="5768975" y="3516313"/>
            <a:ext cx="287338" cy="1438275"/>
          </a:xfrm>
          <a:custGeom>
            <a:avLst/>
            <a:gdLst>
              <a:gd name="T0" fmla="*/ 2147483647 w 103"/>
              <a:gd name="T1" fmla="*/ 2147483647 h 906"/>
              <a:gd name="T2" fmla="*/ 2147483647 w 103"/>
              <a:gd name="T3" fmla="*/ 2147483647 h 906"/>
              <a:gd name="T4" fmla="*/ 2147483647 w 103"/>
              <a:gd name="T5" fmla="*/ 2147483647 h 906"/>
              <a:gd name="T6" fmla="*/ 2147483647 w 103"/>
              <a:gd name="T7" fmla="*/ 2147483647 h 906"/>
              <a:gd name="T8" fmla="*/ 2147483647 w 103"/>
              <a:gd name="T9" fmla="*/ 2147483647 h 906"/>
              <a:gd name="T10" fmla="*/ 2147483647 w 103"/>
              <a:gd name="T11" fmla="*/ 2147483647 h 906"/>
              <a:gd name="T12" fmla="*/ 2147483647 w 103"/>
              <a:gd name="T13" fmla="*/ 2147483647 h 906"/>
              <a:gd name="T14" fmla="*/ 2147483647 w 103"/>
              <a:gd name="T15" fmla="*/ 2147483647 h 906"/>
              <a:gd name="T16" fmla="*/ 2147483647 w 103"/>
              <a:gd name="T17" fmla="*/ 2147483647 h 906"/>
              <a:gd name="T18" fmla="*/ 0 w 103"/>
              <a:gd name="T19" fmla="*/ 2147483647 h 906"/>
              <a:gd name="T20" fmla="*/ 2147483647 w 103"/>
              <a:gd name="T21" fmla="*/ 2147483647 h 906"/>
              <a:gd name="T22" fmla="*/ 2147483647 w 103"/>
              <a:gd name="T23" fmla="*/ 0 h 906"/>
              <a:gd name="T24" fmla="*/ 2147483647 w 103"/>
              <a:gd name="T25" fmla="*/ 2147483647 h 90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3"/>
              <a:gd name="T40" fmla="*/ 0 h 906"/>
              <a:gd name="T41" fmla="*/ 103 w 103"/>
              <a:gd name="T42" fmla="*/ 906 h 90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3" h="906">
                <a:moveTo>
                  <a:pt x="73" y="769"/>
                </a:moveTo>
                <a:lnTo>
                  <a:pt x="88" y="767"/>
                </a:lnTo>
                <a:lnTo>
                  <a:pt x="103" y="765"/>
                </a:lnTo>
                <a:lnTo>
                  <a:pt x="76" y="835"/>
                </a:lnTo>
                <a:lnTo>
                  <a:pt x="58" y="884"/>
                </a:lnTo>
                <a:lnTo>
                  <a:pt x="49" y="906"/>
                </a:lnTo>
                <a:lnTo>
                  <a:pt x="47" y="900"/>
                </a:lnTo>
                <a:lnTo>
                  <a:pt x="41" y="884"/>
                </a:lnTo>
                <a:lnTo>
                  <a:pt x="25" y="835"/>
                </a:lnTo>
                <a:lnTo>
                  <a:pt x="0" y="764"/>
                </a:lnTo>
                <a:lnTo>
                  <a:pt x="28" y="770"/>
                </a:lnTo>
                <a:lnTo>
                  <a:pt x="55" y="0"/>
                </a:lnTo>
                <a:lnTo>
                  <a:pt x="73" y="769"/>
                </a:lnTo>
                <a:close/>
              </a:path>
            </a:pathLst>
          </a:custGeom>
          <a:solidFill>
            <a:srgbClr val="FF0000">
              <a:alpha val="74901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11" name="Picture 11" descr="Document_WritingB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70550" y="5068888"/>
            <a:ext cx="561975" cy="91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Document_WritingB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05663" y="5087938"/>
            <a:ext cx="561975" cy="91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1" descr="Document_WritingB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64200" y="3405188"/>
            <a:ext cx="561975" cy="91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Freeform 14"/>
          <p:cNvSpPr>
            <a:spLocks/>
          </p:cNvSpPr>
          <p:nvPr/>
        </p:nvSpPr>
        <p:spPr bwMode="auto">
          <a:xfrm rot="2095848">
            <a:off x="5027613" y="4116388"/>
            <a:ext cx="481012" cy="1160462"/>
          </a:xfrm>
          <a:custGeom>
            <a:avLst/>
            <a:gdLst>
              <a:gd name="T0" fmla="*/ 2147483647 w 103"/>
              <a:gd name="T1" fmla="*/ 2147483647 h 906"/>
              <a:gd name="T2" fmla="*/ 2147483647 w 103"/>
              <a:gd name="T3" fmla="*/ 2147483647 h 906"/>
              <a:gd name="T4" fmla="*/ 2147483647 w 103"/>
              <a:gd name="T5" fmla="*/ 2147483647 h 906"/>
              <a:gd name="T6" fmla="*/ 2147483647 w 103"/>
              <a:gd name="T7" fmla="*/ 2147483647 h 906"/>
              <a:gd name="T8" fmla="*/ 2147483647 w 103"/>
              <a:gd name="T9" fmla="*/ 2147483647 h 906"/>
              <a:gd name="T10" fmla="*/ 2147483647 w 103"/>
              <a:gd name="T11" fmla="*/ 2147483647 h 906"/>
              <a:gd name="T12" fmla="*/ 2147483647 w 103"/>
              <a:gd name="T13" fmla="*/ 2147483647 h 906"/>
              <a:gd name="T14" fmla="*/ 2147483647 w 103"/>
              <a:gd name="T15" fmla="*/ 2147483647 h 906"/>
              <a:gd name="T16" fmla="*/ 2147483647 w 103"/>
              <a:gd name="T17" fmla="*/ 2147483647 h 906"/>
              <a:gd name="T18" fmla="*/ 0 w 103"/>
              <a:gd name="T19" fmla="*/ 2147483647 h 906"/>
              <a:gd name="T20" fmla="*/ 2147483647 w 103"/>
              <a:gd name="T21" fmla="*/ 2147483647 h 906"/>
              <a:gd name="T22" fmla="*/ 2147483647 w 103"/>
              <a:gd name="T23" fmla="*/ 0 h 906"/>
              <a:gd name="T24" fmla="*/ 2147483647 w 103"/>
              <a:gd name="T25" fmla="*/ 2147483647 h 90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3"/>
              <a:gd name="T40" fmla="*/ 0 h 906"/>
              <a:gd name="T41" fmla="*/ 103 w 103"/>
              <a:gd name="T42" fmla="*/ 906 h 90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3" h="906">
                <a:moveTo>
                  <a:pt x="73" y="769"/>
                </a:moveTo>
                <a:lnTo>
                  <a:pt x="88" y="767"/>
                </a:lnTo>
                <a:lnTo>
                  <a:pt x="103" y="765"/>
                </a:lnTo>
                <a:lnTo>
                  <a:pt x="76" y="835"/>
                </a:lnTo>
                <a:lnTo>
                  <a:pt x="58" y="884"/>
                </a:lnTo>
                <a:lnTo>
                  <a:pt x="49" y="906"/>
                </a:lnTo>
                <a:lnTo>
                  <a:pt x="47" y="900"/>
                </a:lnTo>
                <a:lnTo>
                  <a:pt x="41" y="884"/>
                </a:lnTo>
                <a:lnTo>
                  <a:pt x="25" y="835"/>
                </a:lnTo>
                <a:lnTo>
                  <a:pt x="0" y="764"/>
                </a:lnTo>
                <a:lnTo>
                  <a:pt x="28" y="770"/>
                </a:lnTo>
                <a:lnTo>
                  <a:pt x="55" y="0"/>
                </a:lnTo>
                <a:lnTo>
                  <a:pt x="73" y="769"/>
                </a:lnTo>
                <a:close/>
              </a:path>
            </a:pathLst>
          </a:custGeom>
          <a:solidFill>
            <a:srgbClr val="FF0000">
              <a:alpha val="74901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 rot="18869899">
            <a:off x="6423026" y="4164012"/>
            <a:ext cx="481012" cy="1160463"/>
          </a:xfrm>
          <a:custGeom>
            <a:avLst/>
            <a:gdLst>
              <a:gd name="T0" fmla="*/ 2147483647 w 103"/>
              <a:gd name="T1" fmla="*/ 2147483647 h 906"/>
              <a:gd name="T2" fmla="*/ 2147483647 w 103"/>
              <a:gd name="T3" fmla="*/ 2147483647 h 906"/>
              <a:gd name="T4" fmla="*/ 2147483647 w 103"/>
              <a:gd name="T5" fmla="*/ 2147483647 h 906"/>
              <a:gd name="T6" fmla="*/ 2147483647 w 103"/>
              <a:gd name="T7" fmla="*/ 2147483647 h 906"/>
              <a:gd name="T8" fmla="*/ 2147483647 w 103"/>
              <a:gd name="T9" fmla="*/ 2147483647 h 906"/>
              <a:gd name="T10" fmla="*/ 2147483647 w 103"/>
              <a:gd name="T11" fmla="*/ 2147483647 h 906"/>
              <a:gd name="T12" fmla="*/ 2147483647 w 103"/>
              <a:gd name="T13" fmla="*/ 2147483647 h 906"/>
              <a:gd name="T14" fmla="*/ 2147483647 w 103"/>
              <a:gd name="T15" fmla="*/ 2147483647 h 906"/>
              <a:gd name="T16" fmla="*/ 2147483647 w 103"/>
              <a:gd name="T17" fmla="*/ 2147483647 h 906"/>
              <a:gd name="T18" fmla="*/ 0 w 103"/>
              <a:gd name="T19" fmla="*/ 2147483647 h 906"/>
              <a:gd name="T20" fmla="*/ 2147483647 w 103"/>
              <a:gd name="T21" fmla="*/ 2147483647 h 906"/>
              <a:gd name="T22" fmla="*/ 2147483647 w 103"/>
              <a:gd name="T23" fmla="*/ 0 h 906"/>
              <a:gd name="T24" fmla="*/ 2147483647 w 103"/>
              <a:gd name="T25" fmla="*/ 2147483647 h 90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3"/>
              <a:gd name="T40" fmla="*/ 0 h 906"/>
              <a:gd name="T41" fmla="*/ 103 w 103"/>
              <a:gd name="T42" fmla="*/ 906 h 90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3" h="906">
                <a:moveTo>
                  <a:pt x="73" y="769"/>
                </a:moveTo>
                <a:lnTo>
                  <a:pt x="88" y="767"/>
                </a:lnTo>
                <a:lnTo>
                  <a:pt x="103" y="765"/>
                </a:lnTo>
                <a:lnTo>
                  <a:pt x="76" y="835"/>
                </a:lnTo>
                <a:lnTo>
                  <a:pt x="58" y="884"/>
                </a:lnTo>
                <a:lnTo>
                  <a:pt x="49" y="906"/>
                </a:lnTo>
                <a:lnTo>
                  <a:pt x="47" y="900"/>
                </a:lnTo>
                <a:lnTo>
                  <a:pt x="41" y="884"/>
                </a:lnTo>
                <a:lnTo>
                  <a:pt x="25" y="835"/>
                </a:lnTo>
                <a:lnTo>
                  <a:pt x="0" y="764"/>
                </a:lnTo>
                <a:lnTo>
                  <a:pt x="28" y="770"/>
                </a:lnTo>
                <a:lnTo>
                  <a:pt x="55" y="0"/>
                </a:lnTo>
                <a:lnTo>
                  <a:pt x="73" y="769"/>
                </a:lnTo>
                <a:close/>
              </a:path>
            </a:pathLst>
          </a:custGeom>
          <a:solidFill>
            <a:srgbClr val="FF0000">
              <a:alpha val="74901"/>
            </a:srgbClr>
          </a:solidFill>
          <a:ln w="9525">
            <a:noFill/>
            <a:round/>
            <a:headEnd/>
            <a:tailEnd/>
          </a:ln>
        </p:spPr>
        <p:txBody>
          <a:bodyPr vert="eaVert"/>
          <a:lstStyle/>
          <a:p>
            <a:endParaRPr lang="ru-RU"/>
          </a:p>
        </p:txBody>
      </p:sp>
      <p:graphicFrame>
        <p:nvGraphicFramePr>
          <p:cNvPr id="16" name="Group 49"/>
          <p:cNvGraphicFramePr>
            <a:graphicFrameLocks noGrp="1"/>
          </p:cNvGraphicFramePr>
          <p:nvPr/>
        </p:nvGraphicFramePr>
        <p:xfrm>
          <a:off x="996950" y="3295650"/>
          <a:ext cx="4449763" cy="306388"/>
        </p:xfrm>
        <a:graphic>
          <a:graphicData uri="http://schemas.openxmlformats.org/drawingml/2006/table">
            <a:tbl>
              <a:tblPr/>
              <a:tblGrid>
                <a:gridCol w="352425"/>
                <a:gridCol w="1220788"/>
                <a:gridCol w="219075"/>
                <a:gridCol w="2657475"/>
              </a:tblGrid>
              <a:tr h="3063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8DACD0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id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4D4D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D4D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D4D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8DACD0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index_id=0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D4D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D4D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8DACD0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D4D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D4D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8DACD0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first_iam_page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D4D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D4D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D4D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F1"/>
                    </a:solidFill>
                  </a:tcPr>
                </a:tc>
              </a:tr>
            </a:tbl>
          </a:graphicData>
        </a:graphic>
      </p:graphicFrame>
      <p:sp>
        <p:nvSpPr>
          <p:cNvPr id="17" name="Rounded Rectangle 827407"/>
          <p:cNvSpPr>
            <a:spLocks noChangeArrowheads="1"/>
          </p:cNvSpPr>
          <p:nvPr/>
        </p:nvSpPr>
        <p:spPr bwMode="auto">
          <a:xfrm>
            <a:off x="6275388" y="3487738"/>
            <a:ext cx="1785937" cy="711200"/>
          </a:xfrm>
          <a:prstGeom prst="roundRect">
            <a:avLst>
              <a:gd name="adj" fmla="val 41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>
              <a:lnSpc>
                <a:spcPct val="80000"/>
              </a:lnSpc>
            </a:pPr>
            <a:r>
              <a:rPr lang="ru-RU" sz="1600" dirty="0" smtClean="0"/>
              <a:t>Страница </a:t>
            </a:r>
            <a:r>
              <a:rPr lang="en-US" sz="1600" dirty="0" smtClean="0"/>
              <a:t>IAM</a:t>
            </a:r>
            <a:endParaRPr lang="en-US" sz="1600" dirty="0"/>
          </a:p>
        </p:txBody>
      </p:sp>
      <p:sp>
        <p:nvSpPr>
          <p:cNvPr id="18" name="Rounded Rectangle 827407"/>
          <p:cNvSpPr>
            <a:spLocks noChangeArrowheads="1"/>
          </p:cNvSpPr>
          <p:nvPr/>
        </p:nvSpPr>
        <p:spPr bwMode="auto">
          <a:xfrm>
            <a:off x="4714876" y="5910263"/>
            <a:ext cx="2157412" cy="360362"/>
          </a:xfrm>
          <a:prstGeom prst="roundRect">
            <a:avLst>
              <a:gd name="adj" fmla="val 41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>
              <a:lnSpc>
                <a:spcPct val="80000"/>
              </a:lnSpc>
            </a:pPr>
            <a:r>
              <a:rPr lang="ru-RU" sz="1600" dirty="0" smtClean="0"/>
              <a:t>Страницы данных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4" grpId="0" animBg="1"/>
      <p:bldP spid="15" grpId="0" animBg="1"/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err="1" smtClean="0"/>
              <a:t>Кластеризованный</a:t>
            </a:r>
            <a:r>
              <a:rPr lang="ru-RU" sz="3600" dirty="0" smtClean="0"/>
              <a:t> индекс</a:t>
            </a:r>
            <a:endParaRPr lang="ru-RU" sz="3600" dirty="0"/>
          </a:p>
        </p:txBody>
      </p:sp>
      <p:sp>
        <p:nvSpPr>
          <p:cNvPr id="4" name="Rounded Rectangle 849923"/>
          <p:cNvSpPr>
            <a:spLocks noChangeArrowheads="1"/>
          </p:cNvSpPr>
          <p:nvPr/>
        </p:nvSpPr>
        <p:spPr bwMode="auto">
          <a:xfrm>
            <a:off x="603250" y="1142984"/>
            <a:ext cx="7961313" cy="1790700"/>
          </a:xfrm>
          <a:prstGeom prst="roundRect">
            <a:avLst>
              <a:gd name="adj" fmla="val 4167"/>
            </a:avLst>
          </a:prstGeom>
          <a:solidFill>
            <a:srgbClr val="DEE7F1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ru-RU" sz="2000"/>
          </a:p>
        </p:txBody>
      </p:sp>
      <p:sp>
        <p:nvSpPr>
          <p:cNvPr id="5" name="Rounded Rectangle 844804"/>
          <p:cNvSpPr>
            <a:spLocks noChangeArrowheads="1"/>
          </p:cNvSpPr>
          <p:nvPr/>
        </p:nvSpPr>
        <p:spPr bwMode="auto">
          <a:xfrm>
            <a:off x="835025" y="1439847"/>
            <a:ext cx="7450138" cy="547687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algn="l">
              <a:lnSpc>
                <a:spcPct val="90000"/>
              </a:lnSpc>
              <a:spcBef>
                <a:spcPct val="40000"/>
              </a:spcBef>
            </a:pPr>
            <a:r>
              <a:rPr lang="en-US" b="0" dirty="0">
                <a:latin typeface="Arial" pitchFamily="34" charset="0"/>
              </a:rPr>
              <a:t>     </a:t>
            </a:r>
          </a:p>
          <a:p>
            <a:pPr algn="l">
              <a:lnSpc>
                <a:spcPct val="90000"/>
              </a:lnSpc>
              <a:spcBef>
                <a:spcPct val="40000"/>
              </a:spcBef>
              <a:buClr>
                <a:srgbClr val="006699"/>
              </a:buClr>
              <a:buFontTx/>
              <a:buChar char="•"/>
            </a:pPr>
            <a:r>
              <a:rPr lang="en-US" dirty="0"/>
              <a:t> </a:t>
            </a:r>
            <a:r>
              <a:rPr lang="ru-RU" dirty="0" smtClean="0"/>
              <a:t>Один </a:t>
            </a:r>
            <a:r>
              <a:rPr lang="ru-RU" dirty="0" err="1" smtClean="0"/>
              <a:t>кластеризованный</a:t>
            </a:r>
            <a:r>
              <a:rPr lang="ru-RU" dirty="0" smtClean="0"/>
              <a:t> индекс на таблицу</a:t>
            </a:r>
            <a:endParaRPr lang="en-US" dirty="0"/>
          </a:p>
          <a:p>
            <a:pPr algn="l">
              <a:lnSpc>
                <a:spcPct val="90000"/>
              </a:lnSpc>
              <a:spcBef>
                <a:spcPct val="40000"/>
              </a:spcBef>
            </a:pPr>
            <a:endParaRPr lang="en-US" dirty="0"/>
          </a:p>
        </p:txBody>
      </p:sp>
      <p:sp>
        <p:nvSpPr>
          <p:cNvPr id="6" name="Rounded Rectangle 844806"/>
          <p:cNvSpPr>
            <a:spLocks noChangeArrowheads="1"/>
          </p:cNvSpPr>
          <p:nvPr/>
        </p:nvSpPr>
        <p:spPr bwMode="auto">
          <a:xfrm>
            <a:off x="835025" y="2097072"/>
            <a:ext cx="7450138" cy="547687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marL="228600" indent="-228600" algn="l">
              <a:lnSpc>
                <a:spcPct val="90000"/>
              </a:lnSpc>
              <a:spcBef>
                <a:spcPct val="40000"/>
              </a:spcBef>
              <a:buClr>
                <a:srgbClr val="006699"/>
              </a:buClr>
              <a:buFontTx/>
              <a:buChar char="•"/>
            </a:pPr>
            <a:r>
              <a:rPr lang="ru-RU" dirty="0" smtClean="0"/>
              <a:t>Сбалансированное дерево хранит страницы данных </a:t>
            </a:r>
            <a:br>
              <a:rPr lang="ru-RU" dirty="0" smtClean="0"/>
            </a:br>
            <a:r>
              <a:rPr lang="ru-RU" dirty="0" smtClean="0"/>
              <a:t>в порядке, определяемом ключом индекса</a:t>
            </a:r>
            <a:endParaRPr lang="en-US" dirty="0"/>
          </a:p>
        </p:txBody>
      </p:sp>
      <p:pic>
        <p:nvPicPr>
          <p:cNvPr id="7" name="Picture 2" descr="H:\PPT Graphics\MSL_PNG_Object_Library\abstract_rectangle01_02_blu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5013" y="2955909"/>
            <a:ext cx="7910512" cy="331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AutoShape 54"/>
          <p:cNvSpPr>
            <a:spLocks noChangeArrowheads="1"/>
          </p:cNvSpPr>
          <p:nvPr/>
        </p:nvSpPr>
        <p:spPr bwMode="auto">
          <a:xfrm>
            <a:off x="1724025" y="5127609"/>
            <a:ext cx="6494463" cy="1020763"/>
          </a:xfrm>
          <a:prstGeom prst="roundRect">
            <a:avLst>
              <a:gd name="adj" fmla="val 16667"/>
            </a:avLst>
          </a:prstGeom>
          <a:solidFill>
            <a:srgbClr val="EAABA0"/>
          </a:solidFill>
          <a:ln w="9525" algn="ctr">
            <a:solidFill>
              <a:srgbClr val="333333"/>
            </a:solidFill>
            <a:round/>
            <a:headEnd/>
            <a:tailEnd/>
          </a:ln>
          <a:effectLst>
            <a:outerShdw dist="35921" dir="2700000" algn="ctr" rotWithShape="0">
              <a:srgbClr val="4D4D4D">
                <a:alpha val="50000"/>
              </a:srgbClr>
            </a:outerShdw>
          </a:effectLst>
        </p:spPr>
        <p:txBody>
          <a:bodyPr wrap="none" anchor="ctr"/>
          <a:lstStyle/>
          <a:p>
            <a:pPr algn="l">
              <a:lnSpc>
                <a:spcPct val="90000"/>
              </a:lnSpc>
              <a:spcBef>
                <a:spcPct val="40000"/>
              </a:spcBef>
              <a:defRPr/>
            </a:pPr>
            <a:r>
              <a:rPr lang="ru-RU" dirty="0" smtClean="0"/>
              <a:t>Конечные узлы</a:t>
            </a:r>
            <a:endParaRPr lang="en-US" dirty="0"/>
          </a:p>
        </p:txBody>
      </p:sp>
      <p:pic>
        <p:nvPicPr>
          <p:cNvPr id="9" name="Picture 11" descr="Document_WritingB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1638" y="5160947"/>
            <a:ext cx="561975" cy="91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1" descr="Document_WritingB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70550" y="5164122"/>
            <a:ext cx="561975" cy="91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1" descr="Document_WritingB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21538" y="5183172"/>
            <a:ext cx="561975" cy="91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Freeform 14"/>
          <p:cNvSpPr>
            <a:spLocks/>
          </p:cNvSpPr>
          <p:nvPr/>
        </p:nvSpPr>
        <p:spPr bwMode="auto">
          <a:xfrm rot="2095848">
            <a:off x="5027613" y="3989372"/>
            <a:ext cx="481012" cy="1160462"/>
          </a:xfrm>
          <a:custGeom>
            <a:avLst/>
            <a:gdLst>
              <a:gd name="T0" fmla="*/ 2147483647 w 103"/>
              <a:gd name="T1" fmla="*/ 2147483647 h 906"/>
              <a:gd name="T2" fmla="*/ 2147483647 w 103"/>
              <a:gd name="T3" fmla="*/ 2147483647 h 906"/>
              <a:gd name="T4" fmla="*/ 2147483647 w 103"/>
              <a:gd name="T5" fmla="*/ 2147483647 h 906"/>
              <a:gd name="T6" fmla="*/ 2147483647 w 103"/>
              <a:gd name="T7" fmla="*/ 2147483647 h 906"/>
              <a:gd name="T8" fmla="*/ 2147483647 w 103"/>
              <a:gd name="T9" fmla="*/ 2147483647 h 906"/>
              <a:gd name="T10" fmla="*/ 2147483647 w 103"/>
              <a:gd name="T11" fmla="*/ 2147483647 h 906"/>
              <a:gd name="T12" fmla="*/ 2147483647 w 103"/>
              <a:gd name="T13" fmla="*/ 2147483647 h 906"/>
              <a:gd name="T14" fmla="*/ 2147483647 w 103"/>
              <a:gd name="T15" fmla="*/ 2147483647 h 906"/>
              <a:gd name="T16" fmla="*/ 2147483647 w 103"/>
              <a:gd name="T17" fmla="*/ 2147483647 h 906"/>
              <a:gd name="T18" fmla="*/ 0 w 103"/>
              <a:gd name="T19" fmla="*/ 2147483647 h 906"/>
              <a:gd name="T20" fmla="*/ 2147483647 w 103"/>
              <a:gd name="T21" fmla="*/ 2147483647 h 906"/>
              <a:gd name="T22" fmla="*/ 2147483647 w 103"/>
              <a:gd name="T23" fmla="*/ 0 h 906"/>
              <a:gd name="T24" fmla="*/ 2147483647 w 103"/>
              <a:gd name="T25" fmla="*/ 2147483647 h 90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3"/>
              <a:gd name="T40" fmla="*/ 0 h 906"/>
              <a:gd name="T41" fmla="*/ 103 w 103"/>
              <a:gd name="T42" fmla="*/ 906 h 90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3" h="906">
                <a:moveTo>
                  <a:pt x="73" y="769"/>
                </a:moveTo>
                <a:lnTo>
                  <a:pt x="88" y="767"/>
                </a:lnTo>
                <a:lnTo>
                  <a:pt x="103" y="765"/>
                </a:lnTo>
                <a:lnTo>
                  <a:pt x="76" y="835"/>
                </a:lnTo>
                <a:lnTo>
                  <a:pt x="58" y="884"/>
                </a:lnTo>
                <a:lnTo>
                  <a:pt x="49" y="906"/>
                </a:lnTo>
                <a:lnTo>
                  <a:pt x="47" y="900"/>
                </a:lnTo>
                <a:lnTo>
                  <a:pt x="41" y="884"/>
                </a:lnTo>
                <a:lnTo>
                  <a:pt x="25" y="835"/>
                </a:lnTo>
                <a:lnTo>
                  <a:pt x="0" y="764"/>
                </a:lnTo>
                <a:lnTo>
                  <a:pt x="28" y="770"/>
                </a:lnTo>
                <a:lnTo>
                  <a:pt x="55" y="0"/>
                </a:lnTo>
                <a:lnTo>
                  <a:pt x="73" y="769"/>
                </a:lnTo>
                <a:close/>
              </a:path>
            </a:pathLst>
          </a:custGeom>
          <a:solidFill>
            <a:srgbClr val="FF0000">
              <a:alpha val="74901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" name="Freeform 14"/>
          <p:cNvSpPr>
            <a:spLocks/>
          </p:cNvSpPr>
          <p:nvPr/>
        </p:nvSpPr>
        <p:spPr bwMode="auto">
          <a:xfrm rot="18869899">
            <a:off x="6423026" y="4036996"/>
            <a:ext cx="481012" cy="1160463"/>
          </a:xfrm>
          <a:custGeom>
            <a:avLst/>
            <a:gdLst>
              <a:gd name="T0" fmla="*/ 2147483647 w 103"/>
              <a:gd name="T1" fmla="*/ 2147483647 h 906"/>
              <a:gd name="T2" fmla="*/ 2147483647 w 103"/>
              <a:gd name="T3" fmla="*/ 2147483647 h 906"/>
              <a:gd name="T4" fmla="*/ 2147483647 w 103"/>
              <a:gd name="T5" fmla="*/ 2147483647 h 906"/>
              <a:gd name="T6" fmla="*/ 2147483647 w 103"/>
              <a:gd name="T7" fmla="*/ 2147483647 h 906"/>
              <a:gd name="T8" fmla="*/ 2147483647 w 103"/>
              <a:gd name="T9" fmla="*/ 2147483647 h 906"/>
              <a:gd name="T10" fmla="*/ 2147483647 w 103"/>
              <a:gd name="T11" fmla="*/ 2147483647 h 906"/>
              <a:gd name="T12" fmla="*/ 2147483647 w 103"/>
              <a:gd name="T13" fmla="*/ 2147483647 h 906"/>
              <a:gd name="T14" fmla="*/ 2147483647 w 103"/>
              <a:gd name="T15" fmla="*/ 2147483647 h 906"/>
              <a:gd name="T16" fmla="*/ 2147483647 w 103"/>
              <a:gd name="T17" fmla="*/ 2147483647 h 906"/>
              <a:gd name="T18" fmla="*/ 0 w 103"/>
              <a:gd name="T19" fmla="*/ 2147483647 h 906"/>
              <a:gd name="T20" fmla="*/ 2147483647 w 103"/>
              <a:gd name="T21" fmla="*/ 2147483647 h 906"/>
              <a:gd name="T22" fmla="*/ 2147483647 w 103"/>
              <a:gd name="T23" fmla="*/ 0 h 906"/>
              <a:gd name="T24" fmla="*/ 2147483647 w 103"/>
              <a:gd name="T25" fmla="*/ 2147483647 h 90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3"/>
              <a:gd name="T40" fmla="*/ 0 h 906"/>
              <a:gd name="T41" fmla="*/ 103 w 103"/>
              <a:gd name="T42" fmla="*/ 906 h 90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3" h="906">
                <a:moveTo>
                  <a:pt x="73" y="769"/>
                </a:moveTo>
                <a:lnTo>
                  <a:pt x="88" y="767"/>
                </a:lnTo>
                <a:lnTo>
                  <a:pt x="103" y="765"/>
                </a:lnTo>
                <a:lnTo>
                  <a:pt x="76" y="835"/>
                </a:lnTo>
                <a:lnTo>
                  <a:pt x="58" y="884"/>
                </a:lnTo>
                <a:lnTo>
                  <a:pt x="49" y="906"/>
                </a:lnTo>
                <a:lnTo>
                  <a:pt x="47" y="900"/>
                </a:lnTo>
                <a:lnTo>
                  <a:pt x="41" y="884"/>
                </a:lnTo>
                <a:lnTo>
                  <a:pt x="25" y="835"/>
                </a:lnTo>
                <a:lnTo>
                  <a:pt x="0" y="764"/>
                </a:lnTo>
                <a:lnTo>
                  <a:pt x="28" y="770"/>
                </a:lnTo>
                <a:lnTo>
                  <a:pt x="55" y="0"/>
                </a:lnTo>
                <a:lnTo>
                  <a:pt x="73" y="769"/>
                </a:lnTo>
                <a:close/>
              </a:path>
            </a:pathLst>
          </a:custGeom>
          <a:solidFill>
            <a:srgbClr val="FF0000">
              <a:alpha val="74901"/>
            </a:srgbClr>
          </a:solidFill>
          <a:ln w="9525">
            <a:noFill/>
            <a:round/>
            <a:headEnd/>
            <a:tailEnd/>
          </a:ln>
        </p:spPr>
        <p:txBody>
          <a:bodyPr vert="eaVert"/>
          <a:lstStyle/>
          <a:p>
            <a:endParaRPr lang="ru-RU"/>
          </a:p>
        </p:txBody>
      </p:sp>
      <p:graphicFrame>
        <p:nvGraphicFramePr>
          <p:cNvPr id="14" name="Group 23"/>
          <p:cNvGraphicFramePr>
            <a:graphicFrameLocks noGrp="1"/>
          </p:cNvGraphicFramePr>
          <p:nvPr/>
        </p:nvGraphicFramePr>
        <p:xfrm>
          <a:off x="996950" y="3168634"/>
          <a:ext cx="4449763" cy="306388"/>
        </p:xfrm>
        <a:graphic>
          <a:graphicData uri="http://schemas.openxmlformats.org/drawingml/2006/table">
            <a:tbl>
              <a:tblPr/>
              <a:tblGrid>
                <a:gridCol w="352425"/>
                <a:gridCol w="1220788"/>
                <a:gridCol w="219075"/>
                <a:gridCol w="2657475"/>
              </a:tblGrid>
              <a:tr h="3063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8DACD0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id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4D4D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D4D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D4D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8DACD0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index_id=1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D4D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D4D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8DACD0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D4D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D4D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8DACD0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root_page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D4D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D4D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D4D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F1"/>
                    </a:solidFill>
                  </a:tcPr>
                </a:tc>
              </a:tr>
            </a:tbl>
          </a:graphicData>
        </a:graphic>
      </p:graphicFrame>
      <p:sp>
        <p:nvSpPr>
          <p:cNvPr id="16" name="AutoShape 54"/>
          <p:cNvSpPr>
            <a:spLocks noChangeArrowheads="1"/>
          </p:cNvSpPr>
          <p:nvPr/>
        </p:nvSpPr>
        <p:spPr bwMode="auto">
          <a:xfrm>
            <a:off x="1724025" y="4076684"/>
            <a:ext cx="6494463" cy="1020763"/>
          </a:xfrm>
          <a:prstGeom prst="roundRect">
            <a:avLst>
              <a:gd name="adj" fmla="val 16667"/>
            </a:avLst>
          </a:prstGeom>
          <a:solidFill>
            <a:srgbClr val="33CCCC"/>
          </a:solidFill>
          <a:ln w="9525" algn="ctr">
            <a:solidFill>
              <a:srgbClr val="333333"/>
            </a:solidFill>
            <a:round/>
            <a:headEnd/>
            <a:tailEnd/>
          </a:ln>
          <a:effectLst>
            <a:outerShdw dist="35921" dir="2700000" algn="ctr" rotWithShape="0">
              <a:srgbClr val="4D4D4D">
                <a:alpha val="50000"/>
              </a:srgbClr>
            </a:outerShdw>
          </a:effectLst>
        </p:spPr>
        <p:txBody>
          <a:bodyPr wrap="none" anchor="ctr"/>
          <a:lstStyle/>
          <a:p>
            <a:pPr algn="l">
              <a:lnSpc>
                <a:spcPct val="90000"/>
              </a:lnSpc>
              <a:spcBef>
                <a:spcPct val="40000"/>
              </a:spcBef>
              <a:defRPr/>
            </a:pPr>
            <a:r>
              <a:rPr lang="ru-RU" dirty="0" smtClean="0"/>
              <a:t>Промежуточный </a:t>
            </a:r>
            <a:br>
              <a:rPr lang="ru-RU" dirty="0" smtClean="0"/>
            </a:br>
            <a:r>
              <a:rPr lang="ru-RU" dirty="0" smtClean="0"/>
              <a:t>уровень</a:t>
            </a:r>
            <a:endParaRPr lang="en-US" dirty="0"/>
          </a:p>
        </p:txBody>
      </p:sp>
      <p:pic>
        <p:nvPicPr>
          <p:cNvPr id="17" name="Picture 11" descr="Document_WritingB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81513" y="4110022"/>
            <a:ext cx="561975" cy="91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1" descr="Document_WritingB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70550" y="4113197"/>
            <a:ext cx="561975" cy="91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1" descr="Document_WritingB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04038" y="4132247"/>
            <a:ext cx="561975" cy="91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 Box 49"/>
          <p:cNvSpPr txBox="1">
            <a:spLocks noChangeArrowheads="1"/>
          </p:cNvSpPr>
          <p:nvPr/>
        </p:nvSpPr>
        <p:spPr bwMode="auto">
          <a:xfrm>
            <a:off x="5072066" y="4778359"/>
            <a:ext cx="1935851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rgbClr val="AFAFAF"/>
            </a:outerShdw>
          </a:effectLst>
        </p:spPr>
        <p:txBody>
          <a:bodyPr wrap="none" lIns="182880" rIns="182880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Arial" charset="0"/>
              </a:rPr>
              <a:t>Страницы индекса</a:t>
            </a:r>
            <a:endParaRPr lang="en-US" sz="1400" dirty="0">
              <a:latin typeface="Arial" charset="0"/>
            </a:endParaRPr>
          </a:p>
        </p:txBody>
      </p:sp>
      <p:pic>
        <p:nvPicPr>
          <p:cNvPr id="21" name="Picture 11" descr="Document_WritingB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46650" y="5175234"/>
            <a:ext cx="561975" cy="91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Freeform 14"/>
          <p:cNvSpPr>
            <a:spLocks/>
          </p:cNvSpPr>
          <p:nvPr/>
        </p:nvSpPr>
        <p:spPr bwMode="auto">
          <a:xfrm>
            <a:off x="5768975" y="3024172"/>
            <a:ext cx="287338" cy="1438275"/>
          </a:xfrm>
          <a:custGeom>
            <a:avLst/>
            <a:gdLst>
              <a:gd name="T0" fmla="*/ 2147483647 w 103"/>
              <a:gd name="T1" fmla="*/ 2147483647 h 906"/>
              <a:gd name="T2" fmla="*/ 2147483647 w 103"/>
              <a:gd name="T3" fmla="*/ 2147483647 h 906"/>
              <a:gd name="T4" fmla="*/ 2147483647 w 103"/>
              <a:gd name="T5" fmla="*/ 2147483647 h 906"/>
              <a:gd name="T6" fmla="*/ 2147483647 w 103"/>
              <a:gd name="T7" fmla="*/ 2147483647 h 906"/>
              <a:gd name="T8" fmla="*/ 2147483647 w 103"/>
              <a:gd name="T9" fmla="*/ 2147483647 h 906"/>
              <a:gd name="T10" fmla="*/ 2147483647 w 103"/>
              <a:gd name="T11" fmla="*/ 2147483647 h 906"/>
              <a:gd name="T12" fmla="*/ 2147483647 w 103"/>
              <a:gd name="T13" fmla="*/ 2147483647 h 906"/>
              <a:gd name="T14" fmla="*/ 2147483647 w 103"/>
              <a:gd name="T15" fmla="*/ 2147483647 h 906"/>
              <a:gd name="T16" fmla="*/ 2147483647 w 103"/>
              <a:gd name="T17" fmla="*/ 2147483647 h 906"/>
              <a:gd name="T18" fmla="*/ 0 w 103"/>
              <a:gd name="T19" fmla="*/ 2147483647 h 906"/>
              <a:gd name="T20" fmla="*/ 2147483647 w 103"/>
              <a:gd name="T21" fmla="*/ 2147483647 h 906"/>
              <a:gd name="T22" fmla="*/ 2147483647 w 103"/>
              <a:gd name="T23" fmla="*/ 0 h 906"/>
              <a:gd name="T24" fmla="*/ 2147483647 w 103"/>
              <a:gd name="T25" fmla="*/ 2147483647 h 90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3"/>
              <a:gd name="T40" fmla="*/ 0 h 906"/>
              <a:gd name="T41" fmla="*/ 103 w 103"/>
              <a:gd name="T42" fmla="*/ 906 h 90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3" h="906">
                <a:moveTo>
                  <a:pt x="73" y="769"/>
                </a:moveTo>
                <a:lnTo>
                  <a:pt x="88" y="767"/>
                </a:lnTo>
                <a:lnTo>
                  <a:pt x="103" y="765"/>
                </a:lnTo>
                <a:lnTo>
                  <a:pt x="76" y="835"/>
                </a:lnTo>
                <a:lnTo>
                  <a:pt x="58" y="884"/>
                </a:lnTo>
                <a:lnTo>
                  <a:pt x="49" y="906"/>
                </a:lnTo>
                <a:lnTo>
                  <a:pt x="47" y="900"/>
                </a:lnTo>
                <a:lnTo>
                  <a:pt x="41" y="884"/>
                </a:lnTo>
                <a:lnTo>
                  <a:pt x="25" y="835"/>
                </a:lnTo>
                <a:lnTo>
                  <a:pt x="0" y="764"/>
                </a:lnTo>
                <a:lnTo>
                  <a:pt x="28" y="770"/>
                </a:lnTo>
                <a:lnTo>
                  <a:pt x="55" y="0"/>
                </a:lnTo>
                <a:lnTo>
                  <a:pt x="73" y="769"/>
                </a:lnTo>
                <a:close/>
              </a:path>
            </a:pathLst>
          </a:custGeom>
          <a:solidFill>
            <a:srgbClr val="FF0000">
              <a:alpha val="74901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23" name="Picture 11" descr="Document_WritingB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56363" y="5146659"/>
            <a:ext cx="561975" cy="91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11" descr="Document_WritingB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64200" y="3008297"/>
            <a:ext cx="561975" cy="91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Freeform 14"/>
          <p:cNvSpPr>
            <a:spLocks/>
          </p:cNvSpPr>
          <p:nvPr/>
        </p:nvSpPr>
        <p:spPr bwMode="auto">
          <a:xfrm rot="2095848">
            <a:off x="4981575" y="3465497"/>
            <a:ext cx="481013" cy="1160462"/>
          </a:xfrm>
          <a:custGeom>
            <a:avLst/>
            <a:gdLst>
              <a:gd name="T0" fmla="*/ 2147483647 w 103"/>
              <a:gd name="T1" fmla="*/ 2147483647 h 906"/>
              <a:gd name="T2" fmla="*/ 2147483647 w 103"/>
              <a:gd name="T3" fmla="*/ 2147483647 h 906"/>
              <a:gd name="T4" fmla="*/ 2147483647 w 103"/>
              <a:gd name="T5" fmla="*/ 2147483647 h 906"/>
              <a:gd name="T6" fmla="*/ 2147483647 w 103"/>
              <a:gd name="T7" fmla="*/ 2147483647 h 906"/>
              <a:gd name="T8" fmla="*/ 2147483647 w 103"/>
              <a:gd name="T9" fmla="*/ 2147483647 h 906"/>
              <a:gd name="T10" fmla="*/ 2147483647 w 103"/>
              <a:gd name="T11" fmla="*/ 2147483647 h 906"/>
              <a:gd name="T12" fmla="*/ 2147483647 w 103"/>
              <a:gd name="T13" fmla="*/ 2147483647 h 906"/>
              <a:gd name="T14" fmla="*/ 2147483647 w 103"/>
              <a:gd name="T15" fmla="*/ 2147483647 h 906"/>
              <a:gd name="T16" fmla="*/ 2147483647 w 103"/>
              <a:gd name="T17" fmla="*/ 2147483647 h 906"/>
              <a:gd name="T18" fmla="*/ 0 w 103"/>
              <a:gd name="T19" fmla="*/ 2147483647 h 906"/>
              <a:gd name="T20" fmla="*/ 2147483647 w 103"/>
              <a:gd name="T21" fmla="*/ 2147483647 h 906"/>
              <a:gd name="T22" fmla="*/ 2147483647 w 103"/>
              <a:gd name="T23" fmla="*/ 0 h 906"/>
              <a:gd name="T24" fmla="*/ 2147483647 w 103"/>
              <a:gd name="T25" fmla="*/ 2147483647 h 90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3"/>
              <a:gd name="T40" fmla="*/ 0 h 906"/>
              <a:gd name="T41" fmla="*/ 103 w 103"/>
              <a:gd name="T42" fmla="*/ 906 h 90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3" h="906">
                <a:moveTo>
                  <a:pt x="73" y="769"/>
                </a:moveTo>
                <a:lnTo>
                  <a:pt x="88" y="767"/>
                </a:lnTo>
                <a:lnTo>
                  <a:pt x="103" y="765"/>
                </a:lnTo>
                <a:lnTo>
                  <a:pt x="76" y="835"/>
                </a:lnTo>
                <a:lnTo>
                  <a:pt x="58" y="884"/>
                </a:lnTo>
                <a:lnTo>
                  <a:pt x="49" y="906"/>
                </a:lnTo>
                <a:lnTo>
                  <a:pt x="47" y="900"/>
                </a:lnTo>
                <a:lnTo>
                  <a:pt x="41" y="884"/>
                </a:lnTo>
                <a:lnTo>
                  <a:pt x="25" y="835"/>
                </a:lnTo>
                <a:lnTo>
                  <a:pt x="0" y="764"/>
                </a:lnTo>
                <a:lnTo>
                  <a:pt x="28" y="770"/>
                </a:lnTo>
                <a:lnTo>
                  <a:pt x="55" y="0"/>
                </a:lnTo>
                <a:lnTo>
                  <a:pt x="73" y="769"/>
                </a:lnTo>
                <a:close/>
              </a:path>
            </a:pathLst>
          </a:custGeom>
          <a:solidFill>
            <a:srgbClr val="FF0000">
              <a:alpha val="74901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6" name="Freeform 14"/>
          <p:cNvSpPr>
            <a:spLocks/>
          </p:cNvSpPr>
          <p:nvPr/>
        </p:nvSpPr>
        <p:spPr bwMode="auto">
          <a:xfrm rot="18869899">
            <a:off x="6423025" y="3451209"/>
            <a:ext cx="481013" cy="1160463"/>
          </a:xfrm>
          <a:custGeom>
            <a:avLst/>
            <a:gdLst>
              <a:gd name="T0" fmla="*/ 2147483647 w 103"/>
              <a:gd name="T1" fmla="*/ 2147483647 h 906"/>
              <a:gd name="T2" fmla="*/ 2147483647 w 103"/>
              <a:gd name="T3" fmla="*/ 2147483647 h 906"/>
              <a:gd name="T4" fmla="*/ 2147483647 w 103"/>
              <a:gd name="T5" fmla="*/ 2147483647 h 906"/>
              <a:gd name="T6" fmla="*/ 2147483647 w 103"/>
              <a:gd name="T7" fmla="*/ 2147483647 h 906"/>
              <a:gd name="T8" fmla="*/ 2147483647 w 103"/>
              <a:gd name="T9" fmla="*/ 2147483647 h 906"/>
              <a:gd name="T10" fmla="*/ 2147483647 w 103"/>
              <a:gd name="T11" fmla="*/ 2147483647 h 906"/>
              <a:gd name="T12" fmla="*/ 2147483647 w 103"/>
              <a:gd name="T13" fmla="*/ 2147483647 h 906"/>
              <a:gd name="T14" fmla="*/ 2147483647 w 103"/>
              <a:gd name="T15" fmla="*/ 2147483647 h 906"/>
              <a:gd name="T16" fmla="*/ 2147483647 w 103"/>
              <a:gd name="T17" fmla="*/ 2147483647 h 906"/>
              <a:gd name="T18" fmla="*/ 0 w 103"/>
              <a:gd name="T19" fmla="*/ 2147483647 h 906"/>
              <a:gd name="T20" fmla="*/ 2147483647 w 103"/>
              <a:gd name="T21" fmla="*/ 2147483647 h 906"/>
              <a:gd name="T22" fmla="*/ 2147483647 w 103"/>
              <a:gd name="T23" fmla="*/ 0 h 906"/>
              <a:gd name="T24" fmla="*/ 2147483647 w 103"/>
              <a:gd name="T25" fmla="*/ 2147483647 h 90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3"/>
              <a:gd name="T40" fmla="*/ 0 h 906"/>
              <a:gd name="T41" fmla="*/ 103 w 103"/>
              <a:gd name="T42" fmla="*/ 906 h 90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3" h="906">
                <a:moveTo>
                  <a:pt x="73" y="769"/>
                </a:moveTo>
                <a:lnTo>
                  <a:pt x="88" y="767"/>
                </a:lnTo>
                <a:lnTo>
                  <a:pt x="103" y="765"/>
                </a:lnTo>
                <a:lnTo>
                  <a:pt x="76" y="835"/>
                </a:lnTo>
                <a:lnTo>
                  <a:pt x="58" y="884"/>
                </a:lnTo>
                <a:lnTo>
                  <a:pt x="49" y="906"/>
                </a:lnTo>
                <a:lnTo>
                  <a:pt x="47" y="900"/>
                </a:lnTo>
                <a:lnTo>
                  <a:pt x="41" y="884"/>
                </a:lnTo>
                <a:lnTo>
                  <a:pt x="25" y="835"/>
                </a:lnTo>
                <a:lnTo>
                  <a:pt x="0" y="764"/>
                </a:lnTo>
                <a:lnTo>
                  <a:pt x="28" y="770"/>
                </a:lnTo>
                <a:lnTo>
                  <a:pt x="55" y="0"/>
                </a:lnTo>
                <a:lnTo>
                  <a:pt x="73" y="769"/>
                </a:lnTo>
                <a:close/>
              </a:path>
            </a:pathLst>
          </a:custGeom>
          <a:solidFill>
            <a:srgbClr val="FF0000">
              <a:alpha val="74901"/>
            </a:srgbClr>
          </a:solidFill>
          <a:ln w="9525">
            <a:noFill/>
            <a:round/>
            <a:headEnd/>
            <a:tailEnd/>
          </a:ln>
        </p:spPr>
        <p:txBody>
          <a:bodyPr vert="eaVert"/>
          <a:lstStyle/>
          <a:p>
            <a:endParaRPr lang="ru-RU"/>
          </a:p>
        </p:txBody>
      </p:sp>
      <p:sp>
        <p:nvSpPr>
          <p:cNvPr id="27" name="Freeform 14"/>
          <p:cNvSpPr>
            <a:spLocks/>
          </p:cNvSpPr>
          <p:nvPr/>
        </p:nvSpPr>
        <p:spPr bwMode="auto">
          <a:xfrm rot="16200000">
            <a:off x="5074445" y="4053665"/>
            <a:ext cx="182562" cy="1438275"/>
          </a:xfrm>
          <a:custGeom>
            <a:avLst/>
            <a:gdLst>
              <a:gd name="T0" fmla="*/ 2147483647 w 103"/>
              <a:gd name="T1" fmla="*/ 2147483647 h 906"/>
              <a:gd name="T2" fmla="*/ 2147483647 w 103"/>
              <a:gd name="T3" fmla="*/ 2147483647 h 906"/>
              <a:gd name="T4" fmla="*/ 2147483647 w 103"/>
              <a:gd name="T5" fmla="*/ 2147483647 h 906"/>
              <a:gd name="T6" fmla="*/ 2147483647 w 103"/>
              <a:gd name="T7" fmla="*/ 2147483647 h 906"/>
              <a:gd name="T8" fmla="*/ 2147483647 w 103"/>
              <a:gd name="T9" fmla="*/ 2147483647 h 906"/>
              <a:gd name="T10" fmla="*/ 2147483647 w 103"/>
              <a:gd name="T11" fmla="*/ 2147483647 h 906"/>
              <a:gd name="T12" fmla="*/ 2147483647 w 103"/>
              <a:gd name="T13" fmla="*/ 2147483647 h 906"/>
              <a:gd name="T14" fmla="*/ 2147483647 w 103"/>
              <a:gd name="T15" fmla="*/ 2147483647 h 906"/>
              <a:gd name="T16" fmla="*/ 2147483647 w 103"/>
              <a:gd name="T17" fmla="*/ 2147483647 h 906"/>
              <a:gd name="T18" fmla="*/ 0 w 103"/>
              <a:gd name="T19" fmla="*/ 2147483647 h 906"/>
              <a:gd name="T20" fmla="*/ 2147483647 w 103"/>
              <a:gd name="T21" fmla="*/ 2147483647 h 906"/>
              <a:gd name="T22" fmla="*/ 2147483647 w 103"/>
              <a:gd name="T23" fmla="*/ 0 h 906"/>
              <a:gd name="T24" fmla="*/ 2147483647 w 103"/>
              <a:gd name="T25" fmla="*/ 2147483647 h 90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3"/>
              <a:gd name="T40" fmla="*/ 0 h 906"/>
              <a:gd name="T41" fmla="*/ 103 w 103"/>
              <a:gd name="T42" fmla="*/ 906 h 90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3" h="906">
                <a:moveTo>
                  <a:pt x="73" y="769"/>
                </a:moveTo>
                <a:lnTo>
                  <a:pt x="88" y="767"/>
                </a:lnTo>
                <a:lnTo>
                  <a:pt x="103" y="765"/>
                </a:lnTo>
                <a:lnTo>
                  <a:pt x="76" y="835"/>
                </a:lnTo>
                <a:lnTo>
                  <a:pt x="58" y="884"/>
                </a:lnTo>
                <a:lnTo>
                  <a:pt x="49" y="906"/>
                </a:lnTo>
                <a:lnTo>
                  <a:pt x="47" y="900"/>
                </a:lnTo>
                <a:lnTo>
                  <a:pt x="41" y="884"/>
                </a:lnTo>
                <a:lnTo>
                  <a:pt x="25" y="835"/>
                </a:lnTo>
                <a:lnTo>
                  <a:pt x="0" y="764"/>
                </a:lnTo>
                <a:lnTo>
                  <a:pt x="28" y="770"/>
                </a:lnTo>
                <a:lnTo>
                  <a:pt x="55" y="0"/>
                </a:lnTo>
                <a:lnTo>
                  <a:pt x="73" y="769"/>
                </a:lnTo>
                <a:close/>
              </a:path>
            </a:pathLst>
          </a:custGeom>
          <a:solidFill>
            <a:srgbClr val="FF0000">
              <a:alpha val="74901"/>
            </a:srgbClr>
          </a:solidFill>
          <a:ln w="9525">
            <a:noFill/>
            <a:round/>
            <a:headEnd/>
            <a:tailEnd/>
          </a:ln>
        </p:spPr>
        <p:txBody>
          <a:bodyPr vert="eaVert"/>
          <a:lstStyle/>
          <a:p>
            <a:endParaRPr lang="ru-RU"/>
          </a:p>
        </p:txBody>
      </p:sp>
      <p:sp>
        <p:nvSpPr>
          <p:cNvPr id="28" name="Freeform 14"/>
          <p:cNvSpPr>
            <a:spLocks/>
          </p:cNvSpPr>
          <p:nvPr/>
        </p:nvSpPr>
        <p:spPr bwMode="auto">
          <a:xfrm rot="16200000">
            <a:off x="6400006" y="4055253"/>
            <a:ext cx="182563" cy="1438275"/>
          </a:xfrm>
          <a:custGeom>
            <a:avLst/>
            <a:gdLst>
              <a:gd name="T0" fmla="*/ 2147483647 w 103"/>
              <a:gd name="T1" fmla="*/ 2147483647 h 906"/>
              <a:gd name="T2" fmla="*/ 2147483647 w 103"/>
              <a:gd name="T3" fmla="*/ 2147483647 h 906"/>
              <a:gd name="T4" fmla="*/ 2147483647 w 103"/>
              <a:gd name="T5" fmla="*/ 2147483647 h 906"/>
              <a:gd name="T6" fmla="*/ 2147483647 w 103"/>
              <a:gd name="T7" fmla="*/ 2147483647 h 906"/>
              <a:gd name="T8" fmla="*/ 2147483647 w 103"/>
              <a:gd name="T9" fmla="*/ 2147483647 h 906"/>
              <a:gd name="T10" fmla="*/ 2147483647 w 103"/>
              <a:gd name="T11" fmla="*/ 2147483647 h 906"/>
              <a:gd name="T12" fmla="*/ 2147483647 w 103"/>
              <a:gd name="T13" fmla="*/ 2147483647 h 906"/>
              <a:gd name="T14" fmla="*/ 2147483647 w 103"/>
              <a:gd name="T15" fmla="*/ 2147483647 h 906"/>
              <a:gd name="T16" fmla="*/ 2147483647 w 103"/>
              <a:gd name="T17" fmla="*/ 2147483647 h 906"/>
              <a:gd name="T18" fmla="*/ 0 w 103"/>
              <a:gd name="T19" fmla="*/ 2147483647 h 906"/>
              <a:gd name="T20" fmla="*/ 2147483647 w 103"/>
              <a:gd name="T21" fmla="*/ 2147483647 h 906"/>
              <a:gd name="T22" fmla="*/ 2147483647 w 103"/>
              <a:gd name="T23" fmla="*/ 0 h 906"/>
              <a:gd name="T24" fmla="*/ 2147483647 w 103"/>
              <a:gd name="T25" fmla="*/ 2147483647 h 90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3"/>
              <a:gd name="T40" fmla="*/ 0 h 906"/>
              <a:gd name="T41" fmla="*/ 103 w 103"/>
              <a:gd name="T42" fmla="*/ 906 h 90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3" h="906">
                <a:moveTo>
                  <a:pt x="73" y="769"/>
                </a:moveTo>
                <a:lnTo>
                  <a:pt x="88" y="767"/>
                </a:lnTo>
                <a:lnTo>
                  <a:pt x="103" y="765"/>
                </a:lnTo>
                <a:lnTo>
                  <a:pt x="76" y="835"/>
                </a:lnTo>
                <a:lnTo>
                  <a:pt x="58" y="884"/>
                </a:lnTo>
                <a:lnTo>
                  <a:pt x="49" y="906"/>
                </a:lnTo>
                <a:lnTo>
                  <a:pt x="47" y="900"/>
                </a:lnTo>
                <a:lnTo>
                  <a:pt x="41" y="884"/>
                </a:lnTo>
                <a:lnTo>
                  <a:pt x="25" y="835"/>
                </a:lnTo>
                <a:lnTo>
                  <a:pt x="0" y="764"/>
                </a:lnTo>
                <a:lnTo>
                  <a:pt x="28" y="770"/>
                </a:lnTo>
                <a:lnTo>
                  <a:pt x="55" y="0"/>
                </a:lnTo>
                <a:lnTo>
                  <a:pt x="73" y="769"/>
                </a:lnTo>
                <a:close/>
              </a:path>
            </a:pathLst>
          </a:custGeom>
          <a:solidFill>
            <a:srgbClr val="FF0000">
              <a:alpha val="74901"/>
            </a:srgbClr>
          </a:solidFill>
          <a:ln w="9525">
            <a:noFill/>
            <a:round/>
            <a:headEnd/>
            <a:tailEnd/>
          </a:ln>
        </p:spPr>
        <p:txBody>
          <a:bodyPr vert="eaVert"/>
          <a:lstStyle/>
          <a:p>
            <a:endParaRPr lang="ru-RU"/>
          </a:p>
        </p:txBody>
      </p:sp>
      <p:sp>
        <p:nvSpPr>
          <p:cNvPr id="29" name="Freeform 14"/>
          <p:cNvSpPr>
            <a:spLocks/>
          </p:cNvSpPr>
          <p:nvPr/>
        </p:nvSpPr>
        <p:spPr bwMode="auto">
          <a:xfrm rot="5400000">
            <a:off x="6530181" y="3906028"/>
            <a:ext cx="227013" cy="1438275"/>
          </a:xfrm>
          <a:custGeom>
            <a:avLst/>
            <a:gdLst>
              <a:gd name="T0" fmla="*/ 2147483647 w 103"/>
              <a:gd name="T1" fmla="*/ 2147483647 h 906"/>
              <a:gd name="T2" fmla="*/ 2147483647 w 103"/>
              <a:gd name="T3" fmla="*/ 2147483647 h 906"/>
              <a:gd name="T4" fmla="*/ 2147483647 w 103"/>
              <a:gd name="T5" fmla="*/ 2147483647 h 906"/>
              <a:gd name="T6" fmla="*/ 2147483647 w 103"/>
              <a:gd name="T7" fmla="*/ 2147483647 h 906"/>
              <a:gd name="T8" fmla="*/ 2147483647 w 103"/>
              <a:gd name="T9" fmla="*/ 2147483647 h 906"/>
              <a:gd name="T10" fmla="*/ 2147483647 w 103"/>
              <a:gd name="T11" fmla="*/ 2147483647 h 906"/>
              <a:gd name="T12" fmla="*/ 2147483647 w 103"/>
              <a:gd name="T13" fmla="*/ 2147483647 h 906"/>
              <a:gd name="T14" fmla="*/ 2147483647 w 103"/>
              <a:gd name="T15" fmla="*/ 2147483647 h 906"/>
              <a:gd name="T16" fmla="*/ 2147483647 w 103"/>
              <a:gd name="T17" fmla="*/ 2147483647 h 906"/>
              <a:gd name="T18" fmla="*/ 0 w 103"/>
              <a:gd name="T19" fmla="*/ 2147483647 h 906"/>
              <a:gd name="T20" fmla="*/ 2147483647 w 103"/>
              <a:gd name="T21" fmla="*/ 2147483647 h 906"/>
              <a:gd name="T22" fmla="*/ 2147483647 w 103"/>
              <a:gd name="T23" fmla="*/ 0 h 906"/>
              <a:gd name="T24" fmla="*/ 2147483647 w 103"/>
              <a:gd name="T25" fmla="*/ 2147483647 h 90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3"/>
              <a:gd name="T40" fmla="*/ 0 h 906"/>
              <a:gd name="T41" fmla="*/ 103 w 103"/>
              <a:gd name="T42" fmla="*/ 906 h 90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3" h="906">
                <a:moveTo>
                  <a:pt x="73" y="769"/>
                </a:moveTo>
                <a:lnTo>
                  <a:pt x="88" y="767"/>
                </a:lnTo>
                <a:lnTo>
                  <a:pt x="103" y="765"/>
                </a:lnTo>
                <a:lnTo>
                  <a:pt x="76" y="835"/>
                </a:lnTo>
                <a:lnTo>
                  <a:pt x="58" y="884"/>
                </a:lnTo>
                <a:lnTo>
                  <a:pt x="49" y="906"/>
                </a:lnTo>
                <a:lnTo>
                  <a:pt x="47" y="900"/>
                </a:lnTo>
                <a:lnTo>
                  <a:pt x="41" y="884"/>
                </a:lnTo>
                <a:lnTo>
                  <a:pt x="25" y="835"/>
                </a:lnTo>
                <a:lnTo>
                  <a:pt x="0" y="764"/>
                </a:lnTo>
                <a:lnTo>
                  <a:pt x="28" y="770"/>
                </a:lnTo>
                <a:lnTo>
                  <a:pt x="55" y="0"/>
                </a:lnTo>
                <a:lnTo>
                  <a:pt x="73" y="769"/>
                </a:lnTo>
                <a:close/>
              </a:path>
            </a:pathLst>
          </a:custGeom>
          <a:solidFill>
            <a:srgbClr val="FF0000">
              <a:alpha val="74901"/>
            </a:srgbClr>
          </a:solidFill>
          <a:ln w="9525">
            <a:noFill/>
            <a:round/>
            <a:headEnd/>
            <a:tailEnd/>
          </a:ln>
        </p:spPr>
        <p:txBody>
          <a:bodyPr rot="10800000" vert="eaVert"/>
          <a:lstStyle/>
          <a:p>
            <a:endParaRPr lang="ru-RU"/>
          </a:p>
        </p:txBody>
      </p:sp>
      <p:sp>
        <p:nvSpPr>
          <p:cNvPr id="30" name="Freeform 14"/>
          <p:cNvSpPr>
            <a:spLocks/>
          </p:cNvSpPr>
          <p:nvPr/>
        </p:nvSpPr>
        <p:spPr bwMode="auto">
          <a:xfrm rot="5400000">
            <a:off x="5250656" y="3921903"/>
            <a:ext cx="227013" cy="1438275"/>
          </a:xfrm>
          <a:custGeom>
            <a:avLst/>
            <a:gdLst>
              <a:gd name="T0" fmla="*/ 2147483647 w 103"/>
              <a:gd name="T1" fmla="*/ 2147483647 h 906"/>
              <a:gd name="T2" fmla="*/ 2147483647 w 103"/>
              <a:gd name="T3" fmla="*/ 2147483647 h 906"/>
              <a:gd name="T4" fmla="*/ 2147483647 w 103"/>
              <a:gd name="T5" fmla="*/ 2147483647 h 906"/>
              <a:gd name="T6" fmla="*/ 2147483647 w 103"/>
              <a:gd name="T7" fmla="*/ 2147483647 h 906"/>
              <a:gd name="T8" fmla="*/ 2147483647 w 103"/>
              <a:gd name="T9" fmla="*/ 2147483647 h 906"/>
              <a:gd name="T10" fmla="*/ 2147483647 w 103"/>
              <a:gd name="T11" fmla="*/ 2147483647 h 906"/>
              <a:gd name="T12" fmla="*/ 2147483647 w 103"/>
              <a:gd name="T13" fmla="*/ 2147483647 h 906"/>
              <a:gd name="T14" fmla="*/ 2147483647 w 103"/>
              <a:gd name="T15" fmla="*/ 2147483647 h 906"/>
              <a:gd name="T16" fmla="*/ 2147483647 w 103"/>
              <a:gd name="T17" fmla="*/ 2147483647 h 906"/>
              <a:gd name="T18" fmla="*/ 0 w 103"/>
              <a:gd name="T19" fmla="*/ 2147483647 h 906"/>
              <a:gd name="T20" fmla="*/ 2147483647 w 103"/>
              <a:gd name="T21" fmla="*/ 2147483647 h 906"/>
              <a:gd name="T22" fmla="*/ 2147483647 w 103"/>
              <a:gd name="T23" fmla="*/ 0 h 906"/>
              <a:gd name="T24" fmla="*/ 2147483647 w 103"/>
              <a:gd name="T25" fmla="*/ 2147483647 h 90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3"/>
              <a:gd name="T40" fmla="*/ 0 h 906"/>
              <a:gd name="T41" fmla="*/ 103 w 103"/>
              <a:gd name="T42" fmla="*/ 906 h 90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3" h="906">
                <a:moveTo>
                  <a:pt x="73" y="769"/>
                </a:moveTo>
                <a:lnTo>
                  <a:pt x="88" y="767"/>
                </a:lnTo>
                <a:lnTo>
                  <a:pt x="103" y="765"/>
                </a:lnTo>
                <a:lnTo>
                  <a:pt x="76" y="835"/>
                </a:lnTo>
                <a:lnTo>
                  <a:pt x="58" y="884"/>
                </a:lnTo>
                <a:lnTo>
                  <a:pt x="49" y="906"/>
                </a:lnTo>
                <a:lnTo>
                  <a:pt x="47" y="900"/>
                </a:lnTo>
                <a:lnTo>
                  <a:pt x="41" y="884"/>
                </a:lnTo>
                <a:lnTo>
                  <a:pt x="25" y="835"/>
                </a:lnTo>
                <a:lnTo>
                  <a:pt x="0" y="764"/>
                </a:lnTo>
                <a:lnTo>
                  <a:pt x="28" y="770"/>
                </a:lnTo>
                <a:lnTo>
                  <a:pt x="55" y="0"/>
                </a:lnTo>
                <a:lnTo>
                  <a:pt x="73" y="769"/>
                </a:lnTo>
                <a:close/>
              </a:path>
            </a:pathLst>
          </a:custGeom>
          <a:solidFill>
            <a:srgbClr val="FF0000">
              <a:alpha val="74901"/>
            </a:srgbClr>
          </a:solidFill>
          <a:ln w="9525">
            <a:noFill/>
            <a:round/>
            <a:headEnd/>
            <a:tailEnd/>
          </a:ln>
        </p:spPr>
        <p:txBody>
          <a:bodyPr rot="10800000" vert="eaVert"/>
          <a:lstStyle/>
          <a:p>
            <a:endParaRPr lang="ru-RU"/>
          </a:p>
        </p:txBody>
      </p:sp>
      <p:sp>
        <p:nvSpPr>
          <p:cNvPr id="31" name="Freeform 14"/>
          <p:cNvSpPr>
            <a:spLocks/>
          </p:cNvSpPr>
          <p:nvPr/>
        </p:nvSpPr>
        <p:spPr bwMode="auto">
          <a:xfrm rot="2095848">
            <a:off x="4325938" y="4811697"/>
            <a:ext cx="190500" cy="642937"/>
          </a:xfrm>
          <a:custGeom>
            <a:avLst/>
            <a:gdLst>
              <a:gd name="T0" fmla="*/ 2147483647 w 103"/>
              <a:gd name="T1" fmla="*/ 2147483647 h 906"/>
              <a:gd name="T2" fmla="*/ 2147483647 w 103"/>
              <a:gd name="T3" fmla="*/ 2147483647 h 906"/>
              <a:gd name="T4" fmla="*/ 2147483647 w 103"/>
              <a:gd name="T5" fmla="*/ 2147483647 h 906"/>
              <a:gd name="T6" fmla="*/ 2147483647 w 103"/>
              <a:gd name="T7" fmla="*/ 2147483647 h 906"/>
              <a:gd name="T8" fmla="*/ 2147483647 w 103"/>
              <a:gd name="T9" fmla="*/ 2147483647 h 906"/>
              <a:gd name="T10" fmla="*/ 2147483647 w 103"/>
              <a:gd name="T11" fmla="*/ 2147483647 h 906"/>
              <a:gd name="T12" fmla="*/ 2147483647 w 103"/>
              <a:gd name="T13" fmla="*/ 2147483647 h 906"/>
              <a:gd name="T14" fmla="*/ 2147483647 w 103"/>
              <a:gd name="T15" fmla="*/ 2147483647 h 906"/>
              <a:gd name="T16" fmla="*/ 2147483647 w 103"/>
              <a:gd name="T17" fmla="*/ 2147483647 h 906"/>
              <a:gd name="T18" fmla="*/ 0 w 103"/>
              <a:gd name="T19" fmla="*/ 2147483647 h 906"/>
              <a:gd name="T20" fmla="*/ 2147483647 w 103"/>
              <a:gd name="T21" fmla="*/ 2147483647 h 906"/>
              <a:gd name="T22" fmla="*/ 2147483647 w 103"/>
              <a:gd name="T23" fmla="*/ 0 h 906"/>
              <a:gd name="T24" fmla="*/ 2147483647 w 103"/>
              <a:gd name="T25" fmla="*/ 2147483647 h 90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3"/>
              <a:gd name="T40" fmla="*/ 0 h 906"/>
              <a:gd name="T41" fmla="*/ 103 w 103"/>
              <a:gd name="T42" fmla="*/ 906 h 90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3" h="906">
                <a:moveTo>
                  <a:pt x="73" y="769"/>
                </a:moveTo>
                <a:lnTo>
                  <a:pt x="88" y="767"/>
                </a:lnTo>
                <a:lnTo>
                  <a:pt x="103" y="765"/>
                </a:lnTo>
                <a:lnTo>
                  <a:pt x="76" y="835"/>
                </a:lnTo>
                <a:lnTo>
                  <a:pt x="58" y="884"/>
                </a:lnTo>
                <a:lnTo>
                  <a:pt x="49" y="906"/>
                </a:lnTo>
                <a:lnTo>
                  <a:pt x="47" y="900"/>
                </a:lnTo>
                <a:lnTo>
                  <a:pt x="41" y="884"/>
                </a:lnTo>
                <a:lnTo>
                  <a:pt x="25" y="835"/>
                </a:lnTo>
                <a:lnTo>
                  <a:pt x="0" y="764"/>
                </a:lnTo>
                <a:lnTo>
                  <a:pt x="28" y="770"/>
                </a:lnTo>
                <a:lnTo>
                  <a:pt x="55" y="0"/>
                </a:lnTo>
                <a:lnTo>
                  <a:pt x="73" y="769"/>
                </a:lnTo>
                <a:close/>
              </a:path>
            </a:pathLst>
          </a:custGeom>
          <a:solidFill>
            <a:srgbClr val="FF0000">
              <a:alpha val="74901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2" name="Freeform 14"/>
          <p:cNvSpPr>
            <a:spLocks/>
          </p:cNvSpPr>
          <p:nvPr/>
        </p:nvSpPr>
        <p:spPr bwMode="auto">
          <a:xfrm rot="2095848">
            <a:off x="6870700" y="4735497"/>
            <a:ext cx="190500" cy="642937"/>
          </a:xfrm>
          <a:custGeom>
            <a:avLst/>
            <a:gdLst>
              <a:gd name="T0" fmla="*/ 2147483647 w 103"/>
              <a:gd name="T1" fmla="*/ 2147483647 h 906"/>
              <a:gd name="T2" fmla="*/ 2147483647 w 103"/>
              <a:gd name="T3" fmla="*/ 2147483647 h 906"/>
              <a:gd name="T4" fmla="*/ 2147483647 w 103"/>
              <a:gd name="T5" fmla="*/ 2147483647 h 906"/>
              <a:gd name="T6" fmla="*/ 2147483647 w 103"/>
              <a:gd name="T7" fmla="*/ 2147483647 h 906"/>
              <a:gd name="T8" fmla="*/ 2147483647 w 103"/>
              <a:gd name="T9" fmla="*/ 2147483647 h 906"/>
              <a:gd name="T10" fmla="*/ 2147483647 w 103"/>
              <a:gd name="T11" fmla="*/ 2147483647 h 906"/>
              <a:gd name="T12" fmla="*/ 2147483647 w 103"/>
              <a:gd name="T13" fmla="*/ 2147483647 h 906"/>
              <a:gd name="T14" fmla="*/ 2147483647 w 103"/>
              <a:gd name="T15" fmla="*/ 2147483647 h 906"/>
              <a:gd name="T16" fmla="*/ 2147483647 w 103"/>
              <a:gd name="T17" fmla="*/ 2147483647 h 906"/>
              <a:gd name="T18" fmla="*/ 0 w 103"/>
              <a:gd name="T19" fmla="*/ 2147483647 h 906"/>
              <a:gd name="T20" fmla="*/ 2147483647 w 103"/>
              <a:gd name="T21" fmla="*/ 2147483647 h 906"/>
              <a:gd name="T22" fmla="*/ 2147483647 w 103"/>
              <a:gd name="T23" fmla="*/ 0 h 906"/>
              <a:gd name="T24" fmla="*/ 2147483647 w 103"/>
              <a:gd name="T25" fmla="*/ 2147483647 h 90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3"/>
              <a:gd name="T40" fmla="*/ 0 h 906"/>
              <a:gd name="T41" fmla="*/ 103 w 103"/>
              <a:gd name="T42" fmla="*/ 906 h 90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3" h="906">
                <a:moveTo>
                  <a:pt x="73" y="769"/>
                </a:moveTo>
                <a:lnTo>
                  <a:pt x="88" y="767"/>
                </a:lnTo>
                <a:lnTo>
                  <a:pt x="103" y="765"/>
                </a:lnTo>
                <a:lnTo>
                  <a:pt x="76" y="835"/>
                </a:lnTo>
                <a:lnTo>
                  <a:pt x="58" y="884"/>
                </a:lnTo>
                <a:lnTo>
                  <a:pt x="49" y="906"/>
                </a:lnTo>
                <a:lnTo>
                  <a:pt x="47" y="900"/>
                </a:lnTo>
                <a:lnTo>
                  <a:pt x="41" y="884"/>
                </a:lnTo>
                <a:lnTo>
                  <a:pt x="25" y="835"/>
                </a:lnTo>
                <a:lnTo>
                  <a:pt x="0" y="764"/>
                </a:lnTo>
                <a:lnTo>
                  <a:pt x="28" y="770"/>
                </a:lnTo>
                <a:lnTo>
                  <a:pt x="55" y="0"/>
                </a:lnTo>
                <a:lnTo>
                  <a:pt x="73" y="769"/>
                </a:lnTo>
                <a:close/>
              </a:path>
            </a:pathLst>
          </a:custGeom>
          <a:solidFill>
            <a:srgbClr val="FF0000">
              <a:alpha val="74901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3" name="Freeform 14"/>
          <p:cNvSpPr>
            <a:spLocks/>
          </p:cNvSpPr>
          <p:nvPr/>
        </p:nvSpPr>
        <p:spPr bwMode="auto">
          <a:xfrm rot="2095848">
            <a:off x="5408613" y="4781534"/>
            <a:ext cx="190500" cy="642938"/>
          </a:xfrm>
          <a:custGeom>
            <a:avLst/>
            <a:gdLst>
              <a:gd name="T0" fmla="*/ 2147483647 w 103"/>
              <a:gd name="T1" fmla="*/ 2147483647 h 906"/>
              <a:gd name="T2" fmla="*/ 2147483647 w 103"/>
              <a:gd name="T3" fmla="*/ 2147483647 h 906"/>
              <a:gd name="T4" fmla="*/ 2147483647 w 103"/>
              <a:gd name="T5" fmla="*/ 2147483647 h 906"/>
              <a:gd name="T6" fmla="*/ 2147483647 w 103"/>
              <a:gd name="T7" fmla="*/ 2147483647 h 906"/>
              <a:gd name="T8" fmla="*/ 2147483647 w 103"/>
              <a:gd name="T9" fmla="*/ 2147483647 h 906"/>
              <a:gd name="T10" fmla="*/ 2147483647 w 103"/>
              <a:gd name="T11" fmla="*/ 2147483647 h 906"/>
              <a:gd name="T12" fmla="*/ 2147483647 w 103"/>
              <a:gd name="T13" fmla="*/ 2147483647 h 906"/>
              <a:gd name="T14" fmla="*/ 2147483647 w 103"/>
              <a:gd name="T15" fmla="*/ 2147483647 h 906"/>
              <a:gd name="T16" fmla="*/ 2147483647 w 103"/>
              <a:gd name="T17" fmla="*/ 2147483647 h 906"/>
              <a:gd name="T18" fmla="*/ 0 w 103"/>
              <a:gd name="T19" fmla="*/ 2147483647 h 906"/>
              <a:gd name="T20" fmla="*/ 2147483647 w 103"/>
              <a:gd name="T21" fmla="*/ 2147483647 h 906"/>
              <a:gd name="T22" fmla="*/ 2147483647 w 103"/>
              <a:gd name="T23" fmla="*/ 0 h 906"/>
              <a:gd name="T24" fmla="*/ 2147483647 w 103"/>
              <a:gd name="T25" fmla="*/ 2147483647 h 90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3"/>
              <a:gd name="T40" fmla="*/ 0 h 906"/>
              <a:gd name="T41" fmla="*/ 103 w 103"/>
              <a:gd name="T42" fmla="*/ 906 h 90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3" h="906">
                <a:moveTo>
                  <a:pt x="73" y="769"/>
                </a:moveTo>
                <a:lnTo>
                  <a:pt x="88" y="767"/>
                </a:lnTo>
                <a:lnTo>
                  <a:pt x="103" y="765"/>
                </a:lnTo>
                <a:lnTo>
                  <a:pt x="76" y="835"/>
                </a:lnTo>
                <a:lnTo>
                  <a:pt x="58" y="884"/>
                </a:lnTo>
                <a:lnTo>
                  <a:pt x="49" y="906"/>
                </a:lnTo>
                <a:lnTo>
                  <a:pt x="47" y="900"/>
                </a:lnTo>
                <a:lnTo>
                  <a:pt x="41" y="884"/>
                </a:lnTo>
                <a:lnTo>
                  <a:pt x="25" y="835"/>
                </a:lnTo>
                <a:lnTo>
                  <a:pt x="0" y="764"/>
                </a:lnTo>
                <a:lnTo>
                  <a:pt x="28" y="770"/>
                </a:lnTo>
                <a:lnTo>
                  <a:pt x="55" y="0"/>
                </a:lnTo>
                <a:lnTo>
                  <a:pt x="73" y="769"/>
                </a:lnTo>
                <a:close/>
              </a:path>
            </a:pathLst>
          </a:custGeom>
          <a:solidFill>
            <a:srgbClr val="FF0000">
              <a:alpha val="74901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4" name="Freeform 14"/>
          <p:cNvSpPr>
            <a:spLocks/>
          </p:cNvSpPr>
          <p:nvPr/>
        </p:nvSpPr>
        <p:spPr bwMode="auto">
          <a:xfrm>
            <a:off x="7277100" y="4837097"/>
            <a:ext cx="211138" cy="568325"/>
          </a:xfrm>
          <a:custGeom>
            <a:avLst/>
            <a:gdLst>
              <a:gd name="T0" fmla="*/ 2147483647 w 103"/>
              <a:gd name="T1" fmla="*/ 2147483647 h 906"/>
              <a:gd name="T2" fmla="*/ 2147483647 w 103"/>
              <a:gd name="T3" fmla="*/ 2147483647 h 906"/>
              <a:gd name="T4" fmla="*/ 2147483647 w 103"/>
              <a:gd name="T5" fmla="*/ 2147483647 h 906"/>
              <a:gd name="T6" fmla="*/ 2147483647 w 103"/>
              <a:gd name="T7" fmla="*/ 2147483647 h 906"/>
              <a:gd name="T8" fmla="*/ 2147483647 w 103"/>
              <a:gd name="T9" fmla="*/ 2147483647 h 906"/>
              <a:gd name="T10" fmla="*/ 2147483647 w 103"/>
              <a:gd name="T11" fmla="*/ 2147483647 h 906"/>
              <a:gd name="T12" fmla="*/ 2147483647 w 103"/>
              <a:gd name="T13" fmla="*/ 2147483647 h 906"/>
              <a:gd name="T14" fmla="*/ 2147483647 w 103"/>
              <a:gd name="T15" fmla="*/ 2147483647 h 906"/>
              <a:gd name="T16" fmla="*/ 2147483647 w 103"/>
              <a:gd name="T17" fmla="*/ 2147483647 h 906"/>
              <a:gd name="T18" fmla="*/ 0 w 103"/>
              <a:gd name="T19" fmla="*/ 2147483647 h 906"/>
              <a:gd name="T20" fmla="*/ 2147483647 w 103"/>
              <a:gd name="T21" fmla="*/ 2147483647 h 906"/>
              <a:gd name="T22" fmla="*/ 2147483647 w 103"/>
              <a:gd name="T23" fmla="*/ 0 h 906"/>
              <a:gd name="T24" fmla="*/ 2147483647 w 103"/>
              <a:gd name="T25" fmla="*/ 2147483647 h 90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3"/>
              <a:gd name="T40" fmla="*/ 0 h 906"/>
              <a:gd name="T41" fmla="*/ 103 w 103"/>
              <a:gd name="T42" fmla="*/ 906 h 90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3" h="906">
                <a:moveTo>
                  <a:pt x="73" y="769"/>
                </a:moveTo>
                <a:lnTo>
                  <a:pt x="88" y="767"/>
                </a:lnTo>
                <a:lnTo>
                  <a:pt x="103" y="765"/>
                </a:lnTo>
                <a:lnTo>
                  <a:pt x="76" y="835"/>
                </a:lnTo>
                <a:lnTo>
                  <a:pt x="58" y="884"/>
                </a:lnTo>
                <a:lnTo>
                  <a:pt x="49" y="906"/>
                </a:lnTo>
                <a:lnTo>
                  <a:pt x="47" y="900"/>
                </a:lnTo>
                <a:lnTo>
                  <a:pt x="41" y="884"/>
                </a:lnTo>
                <a:lnTo>
                  <a:pt x="25" y="835"/>
                </a:lnTo>
                <a:lnTo>
                  <a:pt x="0" y="764"/>
                </a:lnTo>
                <a:lnTo>
                  <a:pt x="28" y="770"/>
                </a:lnTo>
                <a:lnTo>
                  <a:pt x="55" y="0"/>
                </a:lnTo>
                <a:lnTo>
                  <a:pt x="73" y="769"/>
                </a:lnTo>
                <a:close/>
              </a:path>
            </a:pathLst>
          </a:custGeom>
          <a:solidFill>
            <a:srgbClr val="FF0000">
              <a:alpha val="74901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5" name="Freeform 14"/>
          <p:cNvSpPr>
            <a:spLocks/>
          </p:cNvSpPr>
          <p:nvPr/>
        </p:nvSpPr>
        <p:spPr bwMode="auto">
          <a:xfrm>
            <a:off x="5859463" y="4913297"/>
            <a:ext cx="211137" cy="568325"/>
          </a:xfrm>
          <a:custGeom>
            <a:avLst/>
            <a:gdLst>
              <a:gd name="T0" fmla="*/ 2147483647 w 103"/>
              <a:gd name="T1" fmla="*/ 2147483647 h 906"/>
              <a:gd name="T2" fmla="*/ 2147483647 w 103"/>
              <a:gd name="T3" fmla="*/ 2147483647 h 906"/>
              <a:gd name="T4" fmla="*/ 2147483647 w 103"/>
              <a:gd name="T5" fmla="*/ 2147483647 h 906"/>
              <a:gd name="T6" fmla="*/ 2147483647 w 103"/>
              <a:gd name="T7" fmla="*/ 2147483647 h 906"/>
              <a:gd name="T8" fmla="*/ 2147483647 w 103"/>
              <a:gd name="T9" fmla="*/ 2147483647 h 906"/>
              <a:gd name="T10" fmla="*/ 2147483647 w 103"/>
              <a:gd name="T11" fmla="*/ 2147483647 h 906"/>
              <a:gd name="T12" fmla="*/ 2147483647 w 103"/>
              <a:gd name="T13" fmla="*/ 2147483647 h 906"/>
              <a:gd name="T14" fmla="*/ 2147483647 w 103"/>
              <a:gd name="T15" fmla="*/ 2147483647 h 906"/>
              <a:gd name="T16" fmla="*/ 2147483647 w 103"/>
              <a:gd name="T17" fmla="*/ 2147483647 h 906"/>
              <a:gd name="T18" fmla="*/ 0 w 103"/>
              <a:gd name="T19" fmla="*/ 2147483647 h 906"/>
              <a:gd name="T20" fmla="*/ 2147483647 w 103"/>
              <a:gd name="T21" fmla="*/ 2147483647 h 906"/>
              <a:gd name="T22" fmla="*/ 2147483647 w 103"/>
              <a:gd name="T23" fmla="*/ 0 h 906"/>
              <a:gd name="T24" fmla="*/ 2147483647 w 103"/>
              <a:gd name="T25" fmla="*/ 2147483647 h 90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3"/>
              <a:gd name="T40" fmla="*/ 0 h 906"/>
              <a:gd name="T41" fmla="*/ 103 w 103"/>
              <a:gd name="T42" fmla="*/ 906 h 90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3" h="906">
                <a:moveTo>
                  <a:pt x="73" y="769"/>
                </a:moveTo>
                <a:lnTo>
                  <a:pt x="88" y="767"/>
                </a:lnTo>
                <a:lnTo>
                  <a:pt x="103" y="765"/>
                </a:lnTo>
                <a:lnTo>
                  <a:pt x="76" y="835"/>
                </a:lnTo>
                <a:lnTo>
                  <a:pt x="58" y="884"/>
                </a:lnTo>
                <a:lnTo>
                  <a:pt x="49" y="906"/>
                </a:lnTo>
                <a:lnTo>
                  <a:pt x="47" y="900"/>
                </a:lnTo>
                <a:lnTo>
                  <a:pt x="41" y="884"/>
                </a:lnTo>
                <a:lnTo>
                  <a:pt x="25" y="835"/>
                </a:lnTo>
                <a:lnTo>
                  <a:pt x="0" y="764"/>
                </a:lnTo>
                <a:lnTo>
                  <a:pt x="28" y="770"/>
                </a:lnTo>
                <a:lnTo>
                  <a:pt x="55" y="0"/>
                </a:lnTo>
                <a:lnTo>
                  <a:pt x="73" y="769"/>
                </a:lnTo>
                <a:close/>
              </a:path>
            </a:pathLst>
          </a:custGeom>
          <a:solidFill>
            <a:srgbClr val="FF0000">
              <a:alpha val="74901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6" name="Freeform 14"/>
          <p:cNvSpPr>
            <a:spLocks/>
          </p:cNvSpPr>
          <p:nvPr/>
        </p:nvSpPr>
        <p:spPr bwMode="auto">
          <a:xfrm rot="16200000">
            <a:off x="4655344" y="5342715"/>
            <a:ext cx="136525" cy="919163"/>
          </a:xfrm>
          <a:custGeom>
            <a:avLst/>
            <a:gdLst>
              <a:gd name="T0" fmla="*/ 2147483647 w 103"/>
              <a:gd name="T1" fmla="*/ 2147483647 h 906"/>
              <a:gd name="T2" fmla="*/ 2147483647 w 103"/>
              <a:gd name="T3" fmla="*/ 2147483647 h 906"/>
              <a:gd name="T4" fmla="*/ 2147483647 w 103"/>
              <a:gd name="T5" fmla="*/ 2147483647 h 906"/>
              <a:gd name="T6" fmla="*/ 2147483647 w 103"/>
              <a:gd name="T7" fmla="*/ 2147483647 h 906"/>
              <a:gd name="T8" fmla="*/ 2147483647 w 103"/>
              <a:gd name="T9" fmla="*/ 2147483647 h 906"/>
              <a:gd name="T10" fmla="*/ 2147483647 w 103"/>
              <a:gd name="T11" fmla="*/ 2147483647 h 906"/>
              <a:gd name="T12" fmla="*/ 2147483647 w 103"/>
              <a:gd name="T13" fmla="*/ 2147483647 h 906"/>
              <a:gd name="T14" fmla="*/ 2147483647 w 103"/>
              <a:gd name="T15" fmla="*/ 2147483647 h 906"/>
              <a:gd name="T16" fmla="*/ 2147483647 w 103"/>
              <a:gd name="T17" fmla="*/ 2147483647 h 906"/>
              <a:gd name="T18" fmla="*/ 0 w 103"/>
              <a:gd name="T19" fmla="*/ 2147483647 h 906"/>
              <a:gd name="T20" fmla="*/ 2147483647 w 103"/>
              <a:gd name="T21" fmla="*/ 2147483647 h 906"/>
              <a:gd name="T22" fmla="*/ 2147483647 w 103"/>
              <a:gd name="T23" fmla="*/ 0 h 906"/>
              <a:gd name="T24" fmla="*/ 2147483647 w 103"/>
              <a:gd name="T25" fmla="*/ 2147483647 h 90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3"/>
              <a:gd name="T40" fmla="*/ 0 h 906"/>
              <a:gd name="T41" fmla="*/ 103 w 103"/>
              <a:gd name="T42" fmla="*/ 906 h 90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3" h="906">
                <a:moveTo>
                  <a:pt x="73" y="769"/>
                </a:moveTo>
                <a:lnTo>
                  <a:pt x="88" y="767"/>
                </a:lnTo>
                <a:lnTo>
                  <a:pt x="103" y="765"/>
                </a:lnTo>
                <a:lnTo>
                  <a:pt x="76" y="835"/>
                </a:lnTo>
                <a:lnTo>
                  <a:pt x="58" y="884"/>
                </a:lnTo>
                <a:lnTo>
                  <a:pt x="49" y="906"/>
                </a:lnTo>
                <a:lnTo>
                  <a:pt x="47" y="900"/>
                </a:lnTo>
                <a:lnTo>
                  <a:pt x="41" y="884"/>
                </a:lnTo>
                <a:lnTo>
                  <a:pt x="25" y="835"/>
                </a:lnTo>
                <a:lnTo>
                  <a:pt x="0" y="764"/>
                </a:lnTo>
                <a:lnTo>
                  <a:pt x="28" y="770"/>
                </a:lnTo>
                <a:lnTo>
                  <a:pt x="55" y="0"/>
                </a:lnTo>
                <a:lnTo>
                  <a:pt x="73" y="769"/>
                </a:lnTo>
                <a:close/>
              </a:path>
            </a:pathLst>
          </a:custGeom>
          <a:solidFill>
            <a:srgbClr val="FF0000">
              <a:alpha val="74901"/>
            </a:srgbClr>
          </a:solidFill>
          <a:ln w="9525">
            <a:noFill/>
            <a:round/>
            <a:headEnd/>
            <a:tailEnd/>
          </a:ln>
        </p:spPr>
        <p:txBody>
          <a:bodyPr vert="eaVert"/>
          <a:lstStyle/>
          <a:p>
            <a:endParaRPr lang="ru-RU"/>
          </a:p>
        </p:txBody>
      </p:sp>
      <p:sp>
        <p:nvSpPr>
          <p:cNvPr id="37" name="Freeform 14"/>
          <p:cNvSpPr>
            <a:spLocks/>
          </p:cNvSpPr>
          <p:nvPr/>
        </p:nvSpPr>
        <p:spPr bwMode="auto">
          <a:xfrm rot="16200000">
            <a:off x="5555456" y="5358591"/>
            <a:ext cx="136525" cy="919162"/>
          </a:xfrm>
          <a:custGeom>
            <a:avLst/>
            <a:gdLst>
              <a:gd name="T0" fmla="*/ 2147483647 w 103"/>
              <a:gd name="T1" fmla="*/ 2147483647 h 906"/>
              <a:gd name="T2" fmla="*/ 2147483647 w 103"/>
              <a:gd name="T3" fmla="*/ 2147483647 h 906"/>
              <a:gd name="T4" fmla="*/ 2147483647 w 103"/>
              <a:gd name="T5" fmla="*/ 2147483647 h 906"/>
              <a:gd name="T6" fmla="*/ 2147483647 w 103"/>
              <a:gd name="T7" fmla="*/ 2147483647 h 906"/>
              <a:gd name="T8" fmla="*/ 2147483647 w 103"/>
              <a:gd name="T9" fmla="*/ 2147483647 h 906"/>
              <a:gd name="T10" fmla="*/ 2147483647 w 103"/>
              <a:gd name="T11" fmla="*/ 2147483647 h 906"/>
              <a:gd name="T12" fmla="*/ 2147483647 w 103"/>
              <a:gd name="T13" fmla="*/ 2147483647 h 906"/>
              <a:gd name="T14" fmla="*/ 2147483647 w 103"/>
              <a:gd name="T15" fmla="*/ 2147483647 h 906"/>
              <a:gd name="T16" fmla="*/ 2147483647 w 103"/>
              <a:gd name="T17" fmla="*/ 2147483647 h 906"/>
              <a:gd name="T18" fmla="*/ 0 w 103"/>
              <a:gd name="T19" fmla="*/ 2147483647 h 906"/>
              <a:gd name="T20" fmla="*/ 2147483647 w 103"/>
              <a:gd name="T21" fmla="*/ 2147483647 h 906"/>
              <a:gd name="T22" fmla="*/ 2147483647 w 103"/>
              <a:gd name="T23" fmla="*/ 0 h 906"/>
              <a:gd name="T24" fmla="*/ 2147483647 w 103"/>
              <a:gd name="T25" fmla="*/ 2147483647 h 90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3"/>
              <a:gd name="T40" fmla="*/ 0 h 906"/>
              <a:gd name="T41" fmla="*/ 103 w 103"/>
              <a:gd name="T42" fmla="*/ 906 h 90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3" h="906">
                <a:moveTo>
                  <a:pt x="73" y="769"/>
                </a:moveTo>
                <a:lnTo>
                  <a:pt x="88" y="767"/>
                </a:lnTo>
                <a:lnTo>
                  <a:pt x="103" y="765"/>
                </a:lnTo>
                <a:lnTo>
                  <a:pt x="76" y="835"/>
                </a:lnTo>
                <a:lnTo>
                  <a:pt x="58" y="884"/>
                </a:lnTo>
                <a:lnTo>
                  <a:pt x="49" y="906"/>
                </a:lnTo>
                <a:lnTo>
                  <a:pt x="47" y="900"/>
                </a:lnTo>
                <a:lnTo>
                  <a:pt x="41" y="884"/>
                </a:lnTo>
                <a:lnTo>
                  <a:pt x="25" y="835"/>
                </a:lnTo>
                <a:lnTo>
                  <a:pt x="0" y="764"/>
                </a:lnTo>
                <a:lnTo>
                  <a:pt x="28" y="770"/>
                </a:lnTo>
                <a:lnTo>
                  <a:pt x="55" y="0"/>
                </a:lnTo>
                <a:lnTo>
                  <a:pt x="73" y="769"/>
                </a:lnTo>
                <a:close/>
              </a:path>
            </a:pathLst>
          </a:custGeom>
          <a:solidFill>
            <a:srgbClr val="FF0000">
              <a:alpha val="74901"/>
            </a:srgbClr>
          </a:solidFill>
          <a:ln w="9525">
            <a:noFill/>
            <a:round/>
            <a:headEnd/>
            <a:tailEnd/>
          </a:ln>
        </p:spPr>
        <p:txBody>
          <a:bodyPr vert="eaVert"/>
          <a:lstStyle/>
          <a:p>
            <a:endParaRPr lang="ru-RU"/>
          </a:p>
        </p:txBody>
      </p:sp>
      <p:sp>
        <p:nvSpPr>
          <p:cNvPr id="38" name="Freeform 14"/>
          <p:cNvSpPr>
            <a:spLocks/>
          </p:cNvSpPr>
          <p:nvPr/>
        </p:nvSpPr>
        <p:spPr bwMode="auto">
          <a:xfrm rot="16200000">
            <a:off x="6468269" y="5357003"/>
            <a:ext cx="136525" cy="919163"/>
          </a:xfrm>
          <a:custGeom>
            <a:avLst/>
            <a:gdLst>
              <a:gd name="T0" fmla="*/ 2147483647 w 103"/>
              <a:gd name="T1" fmla="*/ 2147483647 h 906"/>
              <a:gd name="T2" fmla="*/ 2147483647 w 103"/>
              <a:gd name="T3" fmla="*/ 2147483647 h 906"/>
              <a:gd name="T4" fmla="*/ 2147483647 w 103"/>
              <a:gd name="T5" fmla="*/ 2147483647 h 906"/>
              <a:gd name="T6" fmla="*/ 2147483647 w 103"/>
              <a:gd name="T7" fmla="*/ 2147483647 h 906"/>
              <a:gd name="T8" fmla="*/ 2147483647 w 103"/>
              <a:gd name="T9" fmla="*/ 2147483647 h 906"/>
              <a:gd name="T10" fmla="*/ 2147483647 w 103"/>
              <a:gd name="T11" fmla="*/ 2147483647 h 906"/>
              <a:gd name="T12" fmla="*/ 2147483647 w 103"/>
              <a:gd name="T13" fmla="*/ 2147483647 h 906"/>
              <a:gd name="T14" fmla="*/ 2147483647 w 103"/>
              <a:gd name="T15" fmla="*/ 2147483647 h 906"/>
              <a:gd name="T16" fmla="*/ 2147483647 w 103"/>
              <a:gd name="T17" fmla="*/ 2147483647 h 906"/>
              <a:gd name="T18" fmla="*/ 0 w 103"/>
              <a:gd name="T19" fmla="*/ 2147483647 h 906"/>
              <a:gd name="T20" fmla="*/ 2147483647 w 103"/>
              <a:gd name="T21" fmla="*/ 2147483647 h 906"/>
              <a:gd name="T22" fmla="*/ 2147483647 w 103"/>
              <a:gd name="T23" fmla="*/ 0 h 906"/>
              <a:gd name="T24" fmla="*/ 2147483647 w 103"/>
              <a:gd name="T25" fmla="*/ 2147483647 h 90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3"/>
              <a:gd name="T40" fmla="*/ 0 h 906"/>
              <a:gd name="T41" fmla="*/ 103 w 103"/>
              <a:gd name="T42" fmla="*/ 906 h 90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3" h="906">
                <a:moveTo>
                  <a:pt x="73" y="769"/>
                </a:moveTo>
                <a:lnTo>
                  <a:pt x="88" y="767"/>
                </a:lnTo>
                <a:lnTo>
                  <a:pt x="103" y="765"/>
                </a:lnTo>
                <a:lnTo>
                  <a:pt x="76" y="835"/>
                </a:lnTo>
                <a:lnTo>
                  <a:pt x="58" y="884"/>
                </a:lnTo>
                <a:lnTo>
                  <a:pt x="49" y="906"/>
                </a:lnTo>
                <a:lnTo>
                  <a:pt x="47" y="900"/>
                </a:lnTo>
                <a:lnTo>
                  <a:pt x="41" y="884"/>
                </a:lnTo>
                <a:lnTo>
                  <a:pt x="25" y="835"/>
                </a:lnTo>
                <a:lnTo>
                  <a:pt x="0" y="764"/>
                </a:lnTo>
                <a:lnTo>
                  <a:pt x="28" y="770"/>
                </a:lnTo>
                <a:lnTo>
                  <a:pt x="55" y="0"/>
                </a:lnTo>
                <a:lnTo>
                  <a:pt x="73" y="769"/>
                </a:lnTo>
                <a:close/>
              </a:path>
            </a:pathLst>
          </a:custGeom>
          <a:solidFill>
            <a:srgbClr val="FF0000">
              <a:alpha val="74901"/>
            </a:srgbClr>
          </a:solidFill>
          <a:ln w="9525">
            <a:noFill/>
            <a:round/>
            <a:headEnd/>
            <a:tailEnd/>
          </a:ln>
        </p:spPr>
        <p:txBody>
          <a:bodyPr vert="eaVert"/>
          <a:lstStyle/>
          <a:p>
            <a:endParaRPr lang="ru-RU"/>
          </a:p>
        </p:txBody>
      </p:sp>
      <p:sp>
        <p:nvSpPr>
          <p:cNvPr id="39" name="Freeform 14"/>
          <p:cNvSpPr>
            <a:spLocks/>
          </p:cNvSpPr>
          <p:nvPr/>
        </p:nvSpPr>
        <p:spPr bwMode="auto">
          <a:xfrm rot="16200000">
            <a:off x="7231856" y="5387166"/>
            <a:ext cx="136525" cy="919162"/>
          </a:xfrm>
          <a:custGeom>
            <a:avLst/>
            <a:gdLst>
              <a:gd name="T0" fmla="*/ 2147483647 w 103"/>
              <a:gd name="T1" fmla="*/ 2147483647 h 906"/>
              <a:gd name="T2" fmla="*/ 2147483647 w 103"/>
              <a:gd name="T3" fmla="*/ 2147483647 h 906"/>
              <a:gd name="T4" fmla="*/ 2147483647 w 103"/>
              <a:gd name="T5" fmla="*/ 2147483647 h 906"/>
              <a:gd name="T6" fmla="*/ 2147483647 w 103"/>
              <a:gd name="T7" fmla="*/ 2147483647 h 906"/>
              <a:gd name="T8" fmla="*/ 2147483647 w 103"/>
              <a:gd name="T9" fmla="*/ 2147483647 h 906"/>
              <a:gd name="T10" fmla="*/ 2147483647 w 103"/>
              <a:gd name="T11" fmla="*/ 2147483647 h 906"/>
              <a:gd name="T12" fmla="*/ 2147483647 w 103"/>
              <a:gd name="T13" fmla="*/ 2147483647 h 906"/>
              <a:gd name="T14" fmla="*/ 2147483647 w 103"/>
              <a:gd name="T15" fmla="*/ 2147483647 h 906"/>
              <a:gd name="T16" fmla="*/ 2147483647 w 103"/>
              <a:gd name="T17" fmla="*/ 2147483647 h 906"/>
              <a:gd name="T18" fmla="*/ 0 w 103"/>
              <a:gd name="T19" fmla="*/ 2147483647 h 906"/>
              <a:gd name="T20" fmla="*/ 2147483647 w 103"/>
              <a:gd name="T21" fmla="*/ 2147483647 h 906"/>
              <a:gd name="T22" fmla="*/ 2147483647 w 103"/>
              <a:gd name="T23" fmla="*/ 0 h 906"/>
              <a:gd name="T24" fmla="*/ 2147483647 w 103"/>
              <a:gd name="T25" fmla="*/ 2147483647 h 90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3"/>
              <a:gd name="T40" fmla="*/ 0 h 906"/>
              <a:gd name="T41" fmla="*/ 103 w 103"/>
              <a:gd name="T42" fmla="*/ 906 h 90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3" h="906">
                <a:moveTo>
                  <a:pt x="73" y="769"/>
                </a:moveTo>
                <a:lnTo>
                  <a:pt x="88" y="767"/>
                </a:lnTo>
                <a:lnTo>
                  <a:pt x="103" y="765"/>
                </a:lnTo>
                <a:lnTo>
                  <a:pt x="76" y="835"/>
                </a:lnTo>
                <a:lnTo>
                  <a:pt x="58" y="884"/>
                </a:lnTo>
                <a:lnTo>
                  <a:pt x="49" y="906"/>
                </a:lnTo>
                <a:lnTo>
                  <a:pt x="47" y="900"/>
                </a:lnTo>
                <a:lnTo>
                  <a:pt x="41" y="884"/>
                </a:lnTo>
                <a:lnTo>
                  <a:pt x="25" y="835"/>
                </a:lnTo>
                <a:lnTo>
                  <a:pt x="0" y="764"/>
                </a:lnTo>
                <a:lnTo>
                  <a:pt x="28" y="770"/>
                </a:lnTo>
                <a:lnTo>
                  <a:pt x="55" y="0"/>
                </a:lnTo>
                <a:lnTo>
                  <a:pt x="73" y="769"/>
                </a:lnTo>
                <a:close/>
              </a:path>
            </a:pathLst>
          </a:custGeom>
          <a:solidFill>
            <a:srgbClr val="FF0000">
              <a:alpha val="74901"/>
            </a:srgbClr>
          </a:solidFill>
          <a:ln w="9525">
            <a:noFill/>
            <a:round/>
            <a:headEnd/>
            <a:tailEnd/>
          </a:ln>
        </p:spPr>
        <p:txBody>
          <a:bodyPr vert="eaVert"/>
          <a:lstStyle/>
          <a:p>
            <a:endParaRPr lang="ru-RU"/>
          </a:p>
        </p:txBody>
      </p:sp>
      <p:sp>
        <p:nvSpPr>
          <p:cNvPr id="40" name="Freeform 14"/>
          <p:cNvSpPr>
            <a:spLocks/>
          </p:cNvSpPr>
          <p:nvPr/>
        </p:nvSpPr>
        <p:spPr bwMode="auto">
          <a:xfrm rot="5400000">
            <a:off x="6957219" y="5188728"/>
            <a:ext cx="134937" cy="949325"/>
          </a:xfrm>
          <a:custGeom>
            <a:avLst/>
            <a:gdLst>
              <a:gd name="T0" fmla="*/ 2147483647 w 103"/>
              <a:gd name="T1" fmla="*/ 2147483647 h 906"/>
              <a:gd name="T2" fmla="*/ 2147483647 w 103"/>
              <a:gd name="T3" fmla="*/ 2147483647 h 906"/>
              <a:gd name="T4" fmla="*/ 2147483647 w 103"/>
              <a:gd name="T5" fmla="*/ 2147483647 h 906"/>
              <a:gd name="T6" fmla="*/ 2147483647 w 103"/>
              <a:gd name="T7" fmla="*/ 2147483647 h 906"/>
              <a:gd name="T8" fmla="*/ 2147483647 w 103"/>
              <a:gd name="T9" fmla="*/ 2147483647 h 906"/>
              <a:gd name="T10" fmla="*/ 2147483647 w 103"/>
              <a:gd name="T11" fmla="*/ 2147483647 h 906"/>
              <a:gd name="T12" fmla="*/ 2147483647 w 103"/>
              <a:gd name="T13" fmla="*/ 2147483647 h 906"/>
              <a:gd name="T14" fmla="*/ 2147483647 w 103"/>
              <a:gd name="T15" fmla="*/ 2147483647 h 906"/>
              <a:gd name="T16" fmla="*/ 2147483647 w 103"/>
              <a:gd name="T17" fmla="*/ 2147483647 h 906"/>
              <a:gd name="T18" fmla="*/ 0 w 103"/>
              <a:gd name="T19" fmla="*/ 2147483647 h 906"/>
              <a:gd name="T20" fmla="*/ 2147483647 w 103"/>
              <a:gd name="T21" fmla="*/ 2147483647 h 906"/>
              <a:gd name="T22" fmla="*/ 2147483647 w 103"/>
              <a:gd name="T23" fmla="*/ 0 h 906"/>
              <a:gd name="T24" fmla="*/ 2147483647 w 103"/>
              <a:gd name="T25" fmla="*/ 2147483647 h 90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3"/>
              <a:gd name="T40" fmla="*/ 0 h 906"/>
              <a:gd name="T41" fmla="*/ 103 w 103"/>
              <a:gd name="T42" fmla="*/ 906 h 90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3" h="906">
                <a:moveTo>
                  <a:pt x="73" y="769"/>
                </a:moveTo>
                <a:lnTo>
                  <a:pt x="88" y="767"/>
                </a:lnTo>
                <a:lnTo>
                  <a:pt x="103" y="765"/>
                </a:lnTo>
                <a:lnTo>
                  <a:pt x="76" y="835"/>
                </a:lnTo>
                <a:lnTo>
                  <a:pt x="58" y="884"/>
                </a:lnTo>
                <a:lnTo>
                  <a:pt x="49" y="906"/>
                </a:lnTo>
                <a:lnTo>
                  <a:pt x="47" y="900"/>
                </a:lnTo>
                <a:lnTo>
                  <a:pt x="41" y="884"/>
                </a:lnTo>
                <a:lnTo>
                  <a:pt x="25" y="835"/>
                </a:lnTo>
                <a:lnTo>
                  <a:pt x="0" y="764"/>
                </a:lnTo>
                <a:lnTo>
                  <a:pt x="28" y="770"/>
                </a:lnTo>
                <a:lnTo>
                  <a:pt x="55" y="0"/>
                </a:lnTo>
                <a:lnTo>
                  <a:pt x="73" y="769"/>
                </a:lnTo>
                <a:close/>
              </a:path>
            </a:pathLst>
          </a:custGeom>
          <a:solidFill>
            <a:srgbClr val="FF0000">
              <a:alpha val="74901"/>
            </a:srgbClr>
          </a:solidFill>
          <a:ln w="9525">
            <a:noFill/>
            <a:round/>
            <a:headEnd/>
            <a:tailEnd/>
          </a:ln>
        </p:spPr>
        <p:txBody>
          <a:bodyPr rot="10800000" vert="eaVert"/>
          <a:lstStyle/>
          <a:p>
            <a:endParaRPr lang="ru-RU"/>
          </a:p>
        </p:txBody>
      </p:sp>
      <p:sp>
        <p:nvSpPr>
          <p:cNvPr id="41" name="Freeform 14"/>
          <p:cNvSpPr>
            <a:spLocks/>
          </p:cNvSpPr>
          <p:nvPr/>
        </p:nvSpPr>
        <p:spPr bwMode="auto">
          <a:xfrm rot="5400000">
            <a:off x="6195219" y="5203015"/>
            <a:ext cx="134938" cy="949325"/>
          </a:xfrm>
          <a:custGeom>
            <a:avLst/>
            <a:gdLst>
              <a:gd name="T0" fmla="*/ 2147483647 w 103"/>
              <a:gd name="T1" fmla="*/ 2147483647 h 906"/>
              <a:gd name="T2" fmla="*/ 2147483647 w 103"/>
              <a:gd name="T3" fmla="*/ 2147483647 h 906"/>
              <a:gd name="T4" fmla="*/ 2147483647 w 103"/>
              <a:gd name="T5" fmla="*/ 2147483647 h 906"/>
              <a:gd name="T6" fmla="*/ 2147483647 w 103"/>
              <a:gd name="T7" fmla="*/ 2147483647 h 906"/>
              <a:gd name="T8" fmla="*/ 2147483647 w 103"/>
              <a:gd name="T9" fmla="*/ 2147483647 h 906"/>
              <a:gd name="T10" fmla="*/ 2147483647 w 103"/>
              <a:gd name="T11" fmla="*/ 2147483647 h 906"/>
              <a:gd name="T12" fmla="*/ 2147483647 w 103"/>
              <a:gd name="T13" fmla="*/ 2147483647 h 906"/>
              <a:gd name="T14" fmla="*/ 2147483647 w 103"/>
              <a:gd name="T15" fmla="*/ 2147483647 h 906"/>
              <a:gd name="T16" fmla="*/ 2147483647 w 103"/>
              <a:gd name="T17" fmla="*/ 2147483647 h 906"/>
              <a:gd name="T18" fmla="*/ 0 w 103"/>
              <a:gd name="T19" fmla="*/ 2147483647 h 906"/>
              <a:gd name="T20" fmla="*/ 2147483647 w 103"/>
              <a:gd name="T21" fmla="*/ 2147483647 h 906"/>
              <a:gd name="T22" fmla="*/ 2147483647 w 103"/>
              <a:gd name="T23" fmla="*/ 0 h 906"/>
              <a:gd name="T24" fmla="*/ 2147483647 w 103"/>
              <a:gd name="T25" fmla="*/ 2147483647 h 90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3"/>
              <a:gd name="T40" fmla="*/ 0 h 906"/>
              <a:gd name="T41" fmla="*/ 103 w 103"/>
              <a:gd name="T42" fmla="*/ 906 h 90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3" h="906">
                <a:moveTo>
                  <a:pt x="73" y="769"/>
                </a:moveTo>
                <a:lnTo>
                  <a:pt x="88" y="767"/>
                </a:lnTo>
                <a:lnTo>
                  <a:pt x="103" y="765"/>
                </a:lnTo>
                <a:lnTo>
                  <a:pt x="76" y="835"/>
                </a:lnTo>
                <a:lnTo>
                  <a:pt x="58" y="884"/>
                </a:lnTo>
                <a:lnTo>
                  <a:pt x="49" y="906"/>
                </a:lnTo>
                <a:lnTo>
                  <a:pt x="47" y="900"/>
                </a:lnTo>
                <a:lnTo>
                  <a:pt x="41" y="884"/>
                </a:lnTo>
                <a:lnTo>
                  <a:pt x="25" y="835"/>
                </a:lnTo>
                <a:lnTo>
                  <a:pt x="0" y="764"/>
                </a:lnTo>
                <a:lnTo>
                  <a:pt x="28" y="770"/>
                </a:lnTo>
                <a:lnTo>
                  <a:pt x="55" y="0"/>
                </a:lnTo>
                <a:lnTo>
                  <a:pt x="73" y="769"/>
                </a:lnTo>
                <a:close/>
              </a:path>
            </a:pathLst>
          </a:custGeom>
          <a:solidFill>
            <a:srgbClr val="FF0000">
              <a:alpha val="74901"/>
            </a:srgbClr>
          </a:solidFill>
          <a:ln w="9525">
            <a:noFill/>
            <a:round/>
            <a:headEnd/>
            <a:tailEnd/>
          </a:ln>
        </p:spPr>
        <p:txBody>
          <a:bodyPr rot="10800000" vert="eaVert"/>
          <a:lstStyle/>
          <a:p>
            <a:endParaRPr lang="ru-RU"/>
          </a:p>
        </p:txBody>
      </p:sp>
      <p:sp>
        <p:nvSpPr>
          <p:cNvPr id="42" name="Freeform 14"/>
          <p:cNvSpPr>
            <a:spLocks/>
          </p:cNvSpPr>
          <p:nvPr/>
        </p:nvSpPr>
        <p:spPr bwMode="auto">
          <a:xfrm rot="5400000">
            <a:off x="5433219" y="5188728"/>
            <a:ext cx="134937" cy="949325"/>
          </a:xfrm>
          <a:custGeom>
            <a:avLst/>
            <a:gdLst>
              <a:gd name="T0" fmla="*/ 2147483647 w 103"/>
              <a:gd name="T1" fmla="*/ 2147483647 h 906"/>
              <a:gd name="T2" fmla="*/ 2147483647 w 103"/>
              <a:gd name="T3" fmla="*/ 2147483647 h 906"/>
              <a:gd name="T4" fmla="*/ 2147483647 w 103"/>
              <a:gd name="T5" fmla="*/ 2147483647 h 906"/>
              <a:gd name="T6" fmla="*/ 2147483647 w 103"/>
              <a:gd name="T7" fmla="*/ 2147483647 h 906"/>
              <a:gd name="T8" fmla="*/ 2147483647 w 103"/>
              <a:gd name="T9" fmla="*/ 2147483647 h 906"/>
              <a:gd name="T10" fmla="*/ 2147483647 w 103"/>
              <a:gd name="T11" fmla="*/ 2147483647 h 906"/>
              <a:gd name="T12" fmla="*/ 2147483647 w 103"/>
              <a:gd name="T13" fmla="*/ 2147483647 h 906"/>
              <a:gd name="T14" fmla="*/ 2147483647 w 103"/>
              <a:gd name="T15" fmla="*/ 2147483647 h 906"/>
              <a:gd name="T16" fmla="*/ 2147483647 w 103"/>
              <a:gd name="T17" fmla="*/ 2147483647 h 906"/>
              <a:gd name="T18" fmla="*/ 0 w 103"/>
              <a:gd name="T19" fmla="*/ 2147483647 h 906"/>
              <a:gd name="T20" fmla="*/ 2147483647 w 103"/>
              <a:gd name="T21" fmla="*/ 2147483647 h 906"/>
              <a:gd name="T22" fmla="*/ 2147483647 w 103"/>
              <a:gd name="T23" fmla="*/ 0 h 906"/>
              <a:gd name="T24" fmla="*/ 2147483647 w 103"/>
              <a:gd name="T25" fmla="*/ 2147483647 h 90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3"/>
              <a:gd name="T40" fmla="*/ 0 h 906"/>
              <a:gd name="T41" fmla="*/ 103 w 103"/>
              <a:gd name="T42" fmla="*/ 906 h 90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3" h="906">
                <a:moveTo>
                  <a:pt x="73" y="769"/>
                </a:moveTo>
                <a:lnTo>
                  <a:pt x="88" y="767"/>
                </a:lnTo>
                <a:lnTo>
                  <a:pt x="103" y="765"/>
                </a:lnTo>
                <a:lnTo>
                  <a:pt x="76" y="835"/>
                </a:lnTo>
                <a:lnTo>
                  <a:pt x="58" y="884"/>
                </a:lnTo>
                <a:lnTo>
                  <a:pt x="49" y="906"/>
                </a:lnTo>
                <a:lnTo>
                  <a:pt x="47" y="900"/>
                </a:lnTo>
                <a:lnTo>
                  <a:pt x="41" y="884"/>
                </a:lnTo>
                <a:lnTo>
                  <a:pt x="25" y="835"/>
                </a:lnTo>
                <a:lnTo>
                  <a:pt x="0" y="764"/>
                </a:lnTo>
                <a:lnTo>
                  <a:pt x="28" y="770"/>
                </a:lnTo>
                <a:lnTo>
                  <a:pt x="55" y="0"/>
                </a:lnTo>
                <a:lnTo>
                  <a:pt x="73" y="769"/>
                </a:lnTo>
                <a:close/>
              </a:path>
            </a:pathLst>
          </a:custGeom>
          <a:solidFill>
            <a:srgbClr val="FF0000">
              <a:alpha val="74901"/>
            </a:srgbClr>
          </a:solidFill>
          <a:ln w="9525">
            <a:noFill/>
            <a:round/>
            <a:headEnd/>
            <a:tailEnd/>
          </a:ln>
        </p:spPr>
        <p:txBody>
          <a:bodyPr rot="10800000" vert="eaVert"/>
          <a:lstStyle/>
          <a:p>
            <a:endParaRPr lang="ru-RU"/>
          </a:p>
        </p:txBody>
      </p:sp>
      <p:sp>
        <p:nvSpPr>
          <p:cNvPr id="43" name="Freeform 14"/>
          <p:cNvSpPr>
            <a:spLocks/>
          </p:cNvSpPr>
          <p:nvPr/>
        </p:nvSpPr>
        <p:spPr bwMode="auto">
          <a:xfrm rot="5400000">
            <a:off x="4701382" y="5172853"/>
            <a:ext cx="134937" cy="949325"/>
          </a:xfrm>
          <a:custGeom>
            <a:avLst/>
            <a:gdLst>
              <a:gd name="T0" fmla="*/ 2147483647 w 103"/>
              <a:gd name="T1" fmla="*/ 2147483647 h 906"/>
              <a:gd name="T2" fmla="*/ 2147483647 w 103"/>
              <a:gd name="T3" fmla="*/ 2147483647 h 906"/>
              <a:gd name="T4" fmla="*/ 2147483647 w 103"/>
              <a:gd name="T5" fmla="*/ 2147483647 h 906"/>
              <a:gd name="T6" fmla="*/ 2147483647 w 103"/>
              <a:gd name="T7" fmla="*/ 2147483647 h 906"/>
              <a:gd name="T8" fmla="*/ 2147483647 w 103"/>
              <a:gd name="T9" fmla="*/ 2147483647 h 906"/>
              <a:gd name="T10" fmla="*/ 2147483647 w 103"/>
              <a:gd name="T11" fmla="*/ 2147483647 h 906"/>
              <a:gd name="T12" fmla="*/ 2147483647 w 103"/>
              <a:gd name="T13" fmla="*/ 2147483647 h 906"/>
              <a:gd name="T14" fmla="*/ 2147483647 w 103"/>
              <a:gd name="T15" fmla="*/ 2147483647 h 906"/>
              <a:gd name="T16" fmla="*/ 2147483647 w 103"/>
              <a:gd name="T17" fmla="*/ 2147483647 h 906"/>
              <a:gd name="T18" fmla="*/ 0 w 103"/>
              <a:gd name="T19" fmla="*/ 2147483647 h 906"/>
              <a:gd name="T20" fmla="*/ 2147483647 w 103"/>
              <a:gd name="T21" fmla="*/ 2147483647 h 906"/>
              <a:gd name="T22" fmla="*/ 2147483647 w 103"/>
              <a:gd name="T23" fmla="*/ 0 h 906"/>
              <a:gd name="T24" fmla="*/ 2147483647 w 103"/>
              <a:gd name="T25" fmla="*/ 2147483647 h 90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3"/>
              <a:gd name="T40" fmla="*/ 0 h 906"/>
              <a:gd name="T41" fmla="*/ 103 w 103"/>
              <a:gd name="T42" fmla="*/ 906 h 90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3" h="906">
                <a:moveTo>
                  <a:pt x="73" y="769"/>
                </a:moveTo>
                <a:lnTo>
                  <a:pt x="88" y="767"/>
                </a:lnTo>
                <a:lnTo>
                  <a:pt x="103" y="765"/>
                </a:lnTo>
                <a:lnTo>
                  <a:pt x="76" y="835"/>
                </a:lnTo>
                <a:lnTo>
                  <a:pt x="58" y="884"/>
                </a:lnTo>
                <a:lnTo>
                  <a:pt x="49" y="906"/>
                </a:lnTo>
                <a:lnTo>
                  <a:pt x="47" y="900"/>
                </a:lnTo>
                <a:lnTo>
                  <a:pt x="41" y="884"/>
                </a:lnTo>
                <a:lnTo>
                  <a:pt x="25" y="835"/>
                </a:lnTo>
                <a:lnTo>
                  <a:pt x="0" y="764"/>
                </a:lnTo>
                <a:lnTo>
                  <a:pt x="28" y="770"/>
                </a:lnTo>
                <a:lnTo>
                  <a:pt x="55" y="0"/>
                </a:lnTo>
                <a:lnTo>
                  <a:pt x="73" y="769"/>
                </a:lnTo>
                <a:close/>
              </a:path>
            </a:pathLst>
          </a:custGeom>
          <a:solidFill>
            <a:srgbClr val="FF0000">
              <a:alpha val="74901"/>
            </a:srgbClr>
          </a:solidFill>
          <a:ln w="9525">
            <a:noFill/>
            <a:round/>
            <a:headEnd/>
            <a:tailEnd/>
          </a:ln>
        </p:spPr>
        <p:txBody>
          <a:bodyPr rot="10800000" vert="eaVert"/>
          <a:lstStyle/>
          <a:p>
            <a:endParaRPr lang="ru-RU"/>
          </a:p>
        </p:txBody>
      </p:sp>
      <p:sp>
        <p:nvSpPr>
          <p:cNvPr id="44" name="Rounded Rectangle 827407"/>
          <p:cNvSpPr>
            <a:spLocks noChangeArrowheads="1"/>
          </p:cNvSpPr>
          <p:nvPr/>
        </p:nvSpPr>
        <p:spPr bwMode="auto">
          <a:xfrm>
            <a:off x="6321425" y="3186097"/>
            <a:ext cx="1785938" cy="711200"/>
          </a:xfrm>
          <a:prstGeom prst="roundRect">
            <a:avLst>
              <a:gd name="adj" fmla="val 41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>
              <a:lnSpc>
                <a:spcPct val="80000"/>
              </a:lnSpc>
            </a:pPr>
            <a:r>
              <a:rPr lang="ru-RU" sz="1600" dirty="0" smtClean="0"/>
              <a:t>Корневая страница</a:t>
            </a:r>
            <a:endParaRPr lang="en-US" sz="1600" dirty="0"/>
          </a:p>
        </p:txBody>
      </p:sp>
      <p:sp>
        <p:nvSpPr>
          <p:cNvPr id="15" name="Text Box 36"/>
          <p:cNvSpPr txBox="1">
            <a:spLocks noChangeArrowheads="1"/>
          </p:cNvSpPr>
          <p:nvPr/>
        </p:nvSpPr>
        <p:spPr bwMode="auto">
          <a:xfrm>
            <a:off x="5214942" y="5829284"/>
            <a:ext cx="1884170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rgbClr val="AFAFAF"/>
            </a:outerShdw>
          </a:effectLst>
        </p:spPr>
        <p:txBody>
          <a:bodyPr wrap="none" lIns="182880" rIns="182880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Arial" charset="0"/>
              </a:rPr>
              <a:t>Страницы данных</a:t>
            </a:r>
            <a:endParaRPr lang="en-US" sz="1400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13" grpId="0" animBg="1"/>
      <p:bldP spid="16" grpId="0" animBg="1"/>
      <p:bldP spid="20" grpId="0"/>
      <p:bldP spid="22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err="1" smtClean="0"/>
              <a:t>Некластеризованный</a:t>
            </a:r>
            <a:r>
              <a:rPr lang="ru-RU" sz="3600" dirty="0" smtClean="0"/>
              <a:t> индекс</a:t>
            </a:r>
            <a:endParaRPr lang="ru-RU" sz="3600" dirty="0"/>
          </a:p>
        </p:txBody>
      </p:sp>
      <p:sp>
        <p:nvSpPr>
          <p:cNvPr id="4" name="Rounded Rectangle 849923"/>
          <p:cNvSpPr>
            <a:spLocks noChangeArrowheads="1"/>
          </p:cNvSpPr>
          <p:nvPr/>
        </p:nvSpPr>
        <p:spPr bwMode="auto">
          <a:xfrm>
            <a:off x="603250" y="1214422"/>
            <a:ext cx="7961313" cy="1790700"/>
          </a:xfrm>
          <a:prstGeom prst="roundRect">
            <a:avLst>
              <a:gd name="adj" fmla="val 4167"/>
            </a:avLst>
          </a:prstGeom>
          <a:solidFill>
            <a:srgbClr val="DEE7F1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ru-RU" sz="2000"/>
          </a:p>
        </p:txBody>
      </p:sp>
      <p:sp>
        <p:nvSpPr>
          <p:cNvPr id="5" name="Rounded Rectangle 844804"/>
          <p:cNvSpPr>
            <a:spLocks noChangeArrowheads="1"/>
          </p:cNvSpPr>
          <p:nvPr/>
        </p:nvSpPr>
        <p:spPr bwMode="auto">
          <a:xfrm>
            <a:off x="835025" y="1511285"/>
            <a:ext cx="7450138" cy="547687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algn="l">
              <a:lnSpc>
                <a:spcPct val="90000"/>
              </a:lnSpc>
              <a:spcBef>
                <a:spcPct val="40000"/>
              </a:spcBef>
            </a:pPr>
            <a:r>
              <a:rPr lang="en-US" b="0" dirty="0">
                <a:latin typeface="Arial" pitchFamily="34" charset="0"/>
              </a:rPr>
              <a:t>     </a:t>
            </a:r>
          </a:p>
          <a:p>
            <a:pPr algn="l">
              <a:lnSpc>
                <a:spcPct val="90000"/>
              </a:lnSpc>
              <a:spcBef>
                <a:spcPct val="40000"/>
              </a:spcBef>
              <a:buClr>
                <a:srgbClr val="006699"/>
              </a:buClr>
              <a:buFontTx/>
              <a:buChar char="•"/>
            </a:pPr>
            <a:r>
              <a:rPr lang="en-US" dirty="0"/>
              <a:t> </a:t>
            </a:r>
            <a:r>
              <a:rPr lang="ru-RU" dirty="0" smtClean="0"/>
              <a:t>Сбалансированное дерево ссылается на кучу или </a:t>
            </a:r>
            <a:br>
              <a:rPr lang="ru-RU" dirty="0" smtClean="0"/>
            </a:br>
            <a:r>
              <a:rPr lang="ru-RU" dirty="0" err="1" smtClean="0"/>
              <a:t>кластеризованный</a:t>
            </a:r>
            <a:r>
              <a:rPr lang="ru-RU" dirty="0" smtClean="0"/>
              <a:t> индекс</a:t>
            </a:r>
            <a:endParaRPr lang="en-US" dirty="0"/>
          </a:p>
          <a:p>
            <a:pPr algn="l">
              <a:lnSpc>
                <a:spcPct val="90000"/>
              </a:lnSpc>
              <a:spcBef>
                <a:spcPct val="40000"/>
              </a:spcBef>
            </a:pPr>
            <a:endParaRPr lang="en-US" dirty="0"/>
          </a:p>
        </p:txBody>
      </p:sp>
      <p:sp>
        <p:nvSpPr>
          <p:cNvPr id="6" name="Rounded Rectangle 844806"/>
          <p:cNvSpPr>
            <a:spLocks noChangeArrowheads="1"/>
          </p:cNvSpPr>
          <p:nvPr/>
        </p:nvSpPr>
        <p:spPr bwMode="auto">
          <a:xfrm>
            <a:off x="835025" y="2168510"/>
            <a:ext cx="7450138" cy="547687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marL="228600" indent="-228600" algn="l">
              <a:lnSpc>
                <a:spcPct val="90000"/>
              </a:lnSpc>
              <a:spcBef>
                <a:spcPct val="40000"/>
              </a:spcBef>
              <a:buClr>
                <a:srgbClr val="006699"/>
              </a:buClr>
              <a:buFontTx/>
              <a:buChar char="•"/>
            </a:pPr>
            <a:r>
              <a:rPr lang="ru-RU" dirty="0" smtClean="0"/>
              <a:t>До </a:t>
            </a:r>
            <a:r>
              <a:rPr lang="en-US" dirty="0" smtClean="0"/>
              <a:t>249 </a:t>
            </a:r>
            <a:r>
              <a:rPr lang="ru-RU" dirty="0" err="1" smtClean="0"/>
              <a:t>некластеризованных</a:t>
            </a:r>
            <a:r>
              <a:rPr lang="ru-RU" dirty="0" smtClean="0"/>
              <a:t> индексов на таблицу</a:t>
            </a:r>
            <a:endParaRPr lang="en-US" dirty="0"/>
          </a:p>
        </p:txBody>
      </p:sp>
      <p:pic>
        <p:nvPicPr>
          <p:cNvPr id="7" name="Picture 2" descr="H:\PPT Graphics\MSL_PNG_Object_Library\abstract_rectangle01_02_blu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5013" y="3027347"/>
            <a:ext cx="7910512" cy="331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AutoShape 54"/>
          <p:cNvSpPr>
            <a:spLocks noChangeArrowheads="1"/>
          </p:cNvSpPr>
          <p:nvPr/>
        </p:nvSpPr>
        <p:spPr bwMode="auto">
          <a:xfrm>
            <a:off x="1724025" y="5199047"/>
            <a:ext cx="6494463" cy="1020763"/>
          </a:xfrm>
          <a:prstGeom prst="roundRect">
            <a:avLst>
              <a:gd name="adj" fmla="val 16667"/>
            </a:avLst>
          </a:prstGeom>
          <a:solidFill>
            <a:srgbClr val="EAABA0"/>
          </a:solidFill>
          <a:ln w="9525" algn="ctr">
            <a:solidFill>
              <a:srgbClr val="333333"/>
            </a:solidFill>
            <a:round/>
            <a:headEnd/>
            <a:tailEnd/>
          </a:ln>
          <a:effectLst>
            <a:outerShdw dist="35921" dir="2700000" algn="ctr" rotWithShape="0">
              <a:srgbClr val="4D4D4D">
                <a:alpha val="50000"/>
              </a:srgbClr>
            </a:outerShdw>
          </a:effectLst>
        </p:spPr>
        <p:txBody>
          <a:bodyPr wrap="none" anchor="ctr"/>
          <a:lstStyle/>
          <a:p>
            <a:pPr algn="l">
              <a:lnSpc>
                <a:spcPct val="90000"/>
              </a:lnSpc>
              <a:spcBef>
                <a:spcPct val="40000"/>
              </a:spcBef>
              <a:defRPr/>
            </a:pPr>
            <a:r>
              <a:rPr lang="ru-RU" dirty="0" smtClean="0"/>
              <a:t>Куча или </a:t>
            </a:r>
            <a:br>
              <a:rPr lang="ru-RU" dirty="0" smtClean="0"/>
            </a:br>
            <a:r>
              <a:rPr lang="ru-RU" dirty="0" err="1" smtClean="0"/>
              <a:t>кластеризованный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индекс</a:t>
            </a:r>
            <a:endParaRPr lang="en-US" dirty="0"/>
          </a:p>
        </p:txBody>
      </p:sp>
      <p:pic>
        <p:nvPicPr>
          <p:cNvPr id="9" name="Picture 11" descr="Document_WritingB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1638" y="5232385"/>
            <a:ext cx="561975" cy="91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1" descr="Document_WritingB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70550" y="5235560"/>
            <a:ext cx="561975" cy="91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1" descr="Document_WritingB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21538" y="5254610"/>
            <a:ext cx="561975" cy="91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Freeform 14"/>
          <p:cNvSpPr>
            <a:spLocks/>
          </p:cNvSpPr>
          <p:nvPr/>
        </p:nvSpPr>
        <p:spPr bwMode="auto">
          <a:xfrm rot="2095848">
            <a:off x="5027613" y="4060810"/>
            <a:ext cx="481012" cy="1160462"/>
          </a:xfrm>
          <a:custGeom>
            <a:avLst/>
            <a:gdLst>
              <a:gd name="T0" fmla="*/ 2147483647 w 103"/>
              <a:gd name="T1" fmla="*/ 2147483647 h 906"/>
              <a:gd name="T2" fmla="*/ 2147483647 w 103"/>
              <a:gd name="T3" fmla="*/ 2147483647 h 906"/>
              <a:gd name="T4" fmla="*/ 2147483647 w 103"/>
              <a:gd name="T5" fmla="*/ 2147483647 h 906"/>
              <a:gd name="T6" fmla="*/ 2147483647 w 103"/>
              <a:gd name="T7" fmla="*/ 2147483647 h 906"/>
              <a:gd name="T8" fmla="*/ 2147483647 w 103"/>
              <a:gd name="T9" fmla="*/ 2147483647 h 906"/>
              <a:gd name="T10" fmla="*/ 2147483647 w 103"/>
              <a:gd name="T11" fmla="*/ 2147483647 h 906"/>
              <a:gd name="T12" fmla="*/ 2147483647 w 103"/>
              <a:gd name="T13" fmla="*/ 2147483647 h 906"/>
              <a:gd name="T14" fmla="*/ 2147483647 w 103"/>
              <a:gd name="T15" fmla="*/ 2147483647 h 906"/>
              <a:gd name="T16" fmla="*/ 2147483647 w 103"/>
              <a:gd name="T17" fmla="*/ 2147483647 h 906"/>
              <a:gd name="T18" fmla="*/ 0 w 103"/>
              <a:gd name="T19" fmla="*/ 2147483647 h 906"/>
              <a:gd name="T20" fmla="*/ 2147483647 w 103"/>
              <a:gd name="T21" fmla="*/ 2147483647 h 906"/>
              <a:gd name="T22" fmla="*/ 2147483647 w 103"/>
              <a:gd name="T23" fmla="*/ 0 h 906"/>
              <a:gd name="T24" fmla="*/ 2147483647 w 103"/>
              <a:gd name="T25" fmla="*/ 2147483647 h 90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3"/>
              <a:gd name="T40" fmla="*/ 0 h 906"/>
              <a:gd name="T41" fmla="*/ 103 w 103"/>
              <a:gd name="T42" fmla="*/ 906 h 90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3" h="906">
                <a:moveTo>
                  <a:pt x="73" y="769"/>
                </a:moveTo>
                <a:lnTo>
                  <a:pt x="88" y="767"/>
                </a:lnTo>
                <a:lnTo>
                  <a:pt x="103" y="765"/>
                </a:lnTo>
                <a:lnTo>
                  <a:pt x="76" y="835"/>
                </a:lnTo>
                <a:lnTo>
                  <a:pt x="58" y="884"/>
                </a:lnTo>
                <a:lnTo>
                  <a:pt x="49" y="906"/>
                </a:lnTo>
                <a:lnTo>
                  <a:pt x="47" y="900"/>
                </a:lnTo>
                <a:lnTo>
                  <a:pt x="41" y="884"/>
                </a:lnTo>
                <a:lnTo>
                  <a:pt x="25" y="835"/>
                </a:lnTo>
                <a:lnTo>
                  <a:pt x="0" y="764"/>
                </a:lnTo>
                <a:lnTo>
                  <a:pt x="28" y="770"/>
                </a:lnTo>
                <a:lnTo>
                  <a:pt x="55" y="0"/>
                </a:lnTo>
                <a:lnTo>
                  <a:pt x="73" y="769"/>
                </a:lnTo>
                <a:close/>
              </a:path>
            </a:pathLst>
          </a:custGeom>
          <a:solidFill>
            <a:srgbClr val="FF0000">
              <a:alpha val="74901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" name="Freeform 14"/>
          <p:cNvSpPr>
            <a:spLocks/>
          </p:cNvSpPr>
          <p:nvPr/>
        </p:nvSpPr>
        <p:spPr bwMode="auto">
          <a:xfrm rot="18869899">
            <a:off x="6423026" y="4108434"/>
            <a:ext cx="481012" cy="1160463"/>
          </a:xfrm>
          <a:custGeom>
            <a:avLst/>
            <a:gdLst>
              <a:gd name="T0" fmla="*/ 2147483647 w 103"/>
              <a:gd name="T1" fmla="*/ 2147483647 h 906"/>
              <a:gd name="T2" fmla="*/ 2147483647 w 103"/>
              <a:gd name="T3" fmla="*/ 2147483647 h 906"/>
              <a:gd name="T4" fmla="*/ 2147483647 w 103"/>
              <a:gd name="T5" fmla="*/ 2147483647 h 906"/>
              <a:gd name="T6" fmla="*/ 2147483647 w 103"/>
              <a:gd name="T7" fmla="*/ 2147483647 h 906"/>
              <a:gd name="T8" fmla="*/ 2147483647 w 103"/>
              <a:gd name="T9" fmla="*/ 2147483647 h 906"/>
              <a:gd name="T10" fmla="*/ 2147483647 w 103"/>
              <a:gd name="T11" fmla="*/ 2147483647 h 906"/>
              <a:gd name="T12" fmla="*/ 2147483647 w 103"/>
              <a:gd name="T13" fmla="*/ 2147483647 h 906"/>
              <a:gd name="T14" fmla="*/ 2147483647 w 103"/>
              <a:gd name="T15" fmla="*/ 2147483647 h 906"/>
              <a:gd name="T16" fmla="*/ 2147483647 w 103"/>
              <a:gd name="T17" fmla="*/ 2147483647 h 906"/>
              <a:gd name="T18" fmla="*/ 0 w 103"/>
              <a:gd name="T19" fmla="*/ 2147483647 h 906"/>
              <a:gd name="T20" fmla="*/ 2147483647 w 103"/>
              <a:gd name="T21" fmla="*/ 2147483647 h 906"/>
              <a:gd name="T22" fmla="*/ 2147483647 w 103"/>
              <a:gd name="T23" fmla="*/ 0 h 906"/>
              <a:gd name="T24" fmla="*/ 2147483647 w 103"/>
              <a:gd name="T25" fmla="*/ 2147483647 h 90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3"/>
              <a:gd name="T40" fmla="*/ 0 h 906"/>
              <a:gd name="T41" fmla="*/ 103 w 103"/>
              <a:gd name="T42" fmla="*/ 906 h 90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3" h="906">
                <a:moveTo>
                  <a:pt x="73" y="769"/>
                </a:moveTo>
                <a:lnTo>
                  <a:pt x="88" y="767"/>
                </a:lnTo>
                <a:lnTo>
                  <a:pt x="103" y="765"/>
                </a:lnTo>
                <a:lnTo>
                  <a:pt x="76" y="835"/>
                </a:lnTo>
                <a:lnTo>
                  <a:pt x="58" y="884"/>
                </a:lnTo>
                <a:lnTo>
                  <a:pt x="49" y="906"/>
                </a:lnTo>
                <a:lnTo>
                  <a:pt x="47" y="900"/>
                </a:lnTo>
                <a:lnTo>
                  <a:pt x="41" y="884"/>
                </a:lnTo>
                <a:lnTo>
                  <a:pt x="25" y="835"/>
                </a:lnTo>
                <a:lnTo>
                  <a:pt x="0" y="764"/>
                </a:lnTo>
                <a:lnTo>
                  <a:pt x="28" y="770"/>
                </a:lnTo>
                <a:lnTo>
                  <a:pt x="55" y="0"/>
                </a:lnTo>
                <a:lnTo>
                  <a:pt x="73" y="769"/>
                </a:lnTo>
                <a:close/>
              </a:path>
            </a:pathLst>
          </a:custGeom>
          <a:solidFill>
            <a:srgbClr val="FF0000">
              <a:alpha val="74901"/>
            </a:srgbClr>
          </a:solidFill>
          <a:ln w="9525">
            <a:noFill/>
            <a:round/>
            <a:headEnd/>
            <a:tailEnd/>
          </a:ln>
        </p:spPr>
        <p:txBody>
          <a:bodyPr vert="eaVert"/>
          <a:lstStyle/>
          <a:p>
            <a:endParaRPr lang="ru-RU"/>
          </a:p>
        </p:txBody>
      </p:sp>
      <p:graphicFrame>
        <p:nvGraphicFramePr>
          <p:cNvPr id="14" name="Group 21"/>
          <p:cNvGraphicFramePr>
            <a:graphicFrameLocks noGrp="1"/>
          </p:cNvGraphicFramePr>
          <p:nvPr/>
        </p:nvGraphicFramePr>
        <p:xfrm>
          <a:off x="996950" y="3240072"/>
          <a:ext cx="4449763" cy="306388"/>
        </p:xfrm>
        <a:graphic>
          <a:graphicData uri="http://schemas.openxmlformats.org/drawingml/2006/table">
            <a:tbl>
              <a:tblPr/>
              <a:tblGrid>
                <a:gridCol w="352425"/>
                <a:gridCol w="1220788"/>
                <a:gridCol w="219075"/>
                <a:gridCol w="2657475"/>
              </a:tblGrid>
              <a:tr h="3063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8DACD0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id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4D4D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D4D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D4D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8DACD0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index_id&gt;1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D4D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D4D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8DACD0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D4D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D4D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8DACD0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root_page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D4D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D4D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D4D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F1"/>
                    </a:solidFill>
                  </a:tcPr>
                </a:tc>
              </a:tr>
            </a:tbl>
          </a:graphicData>
        </a:graphic>
      </p:graphicFrame>
      <p:sp>
        <p:nvSpPr>
          <p:cNvPr id="16" name="AutoShape 54"/>
          <p:cNvSpPr>
            <a:spLocks noChangeArrowheads="1"/>
          </p:cNvSpPr>
          <p:nvPr/>
        </p:nvSpPr>
        <p:spPr bwMode="auto">
          <a:xfrm>
            <a:off x="1724025" y="4148122"/>
            <a:ext cx="6494463" cy="1020763"/>
          </a:xfrm>
          <a:prstGeom prst="roundRect">
            <a:avLst>
              <a:gd name="adj" fmla="val 16667"/>
            </a:avLst>
          </a:prstGeom>
          <a:solidFill>
            <a:srgbClr val="33CCCC"/>
          </a:solidFill>
          <a:ln w="9525" algn="ctr">
            <a:solidFill>
              <a:srgbClr val="333333"/>
            </a:solidFill>
            <a:round/>
            <a:headEnd/>
            <a:tailEnd/>
          </a:ln>
          <a:effectLst>
            <a:outerShdw dist="35921" dir="2700000" algn="ctr" rotWithShape="0">
              <a:srgbClr val="4D4D4D">
                <a:alpha val="50000"/>
              </a:srgbClr>
            </a:outerShdw>
          </a:effectLst>
        </p:spPr>
        <p:txBody>
          <a:bodyPr wrap="none" anchor="ctr"/>
          <a:lstStyle/>
          <a:p>
            <a:pPr algn="l">
              <a:lnSpc>
                <a:spcPct val="90000"/>
              </a:lnSpc>
              <a:spcBef>
                <a:spcPct val="40000"/>
              </a:spcBef>
              <a:defRPr/>
            </a:pPr>
            <a:r>
              <a:rPr lang="ru-RU" dirty="0" smtClean="0"/>
              <a:t>Конечные узлы</a:t>
            </a:r>
            <a:endParaRPr lang="en-US" dirty="0"/>
          </a:p>
        </p:txBody>
      </p:sp>
      <p:pic>
        <p:nvPicPr>
          <p:cNvPr id="17" name="Picture 11" descr="Document_WritingB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81513" y="4181460"/>
            <a:ext cx="561975" cy="91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1" descr="Document_WritingB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70550" y="4184635"/>
            <a:ext cx="561975" cy="91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1" descr="Document_WritingB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04038" y="4203685"/>
            <a:ext cx="561975" cy="91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11" descr="Document_WritingB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46650" y="5246672"/>
            <a:ext cx="561975" cy="91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Freeform 14"/>
          <p:cNvSpPr>
            <a:spLocks/>
          </p:cNvSpPr>
          <p:nvPr/>
        </p:nvSpPr>
        <p:spPr bwMode="auto">
          <a:xfrm>
            <a:off x="5768975" y="3095610"/>
            <a:ext cx="287338" cy="1438275"/>
          </a:xfrm>
          <a:custGeom>
            <a:avLst/>
            <a:gdLst>
              <a:gd name="T0" fmla="*/ 2147483647 w 103"/>
              <a:gd name="T1" fmla="*/ 2147483647 h 906"/>
              <a:gd name="T2" fmla="*/ 2147483647 w 103"/>
              <a:gd name="T3" fmla="*/ 2147483647 h 906"/>
              <a:gd name="T4" fmla="*/ 2147483647 w 103"/>
              <a:gd name="T5" fmla="*/ 2147483647 h 906"/>
              <a:gd name="T6" fmla="*/ 2147483647 w 103"/>
              <a:gd name="T7" fmla="*/ 2147483647 h 906"/>
              <a:gd name="T8" fmla="*/ 2147483647 w 103"/>
              <a:gd name="T9" fmla="*/ 2147483647 h 906"/>
              <a:gd name="T10" fmla="*/ 2147483647 w 103"/>
              <a:gd name="T11" fmla="*/ 2147483647 h 906"/>
              <a:gd name="T12" fmla="*/ 2147483647 w 103"/>
              <a:gd name="T13" fmla="*/ 2147483647 h 906"/>
              <a:gd name="T14" fmla="*/ 2147483647 w 103"/>
              <a:gd name="T15" fmla="*/ 2147483647 h 906"/>
              <a:gd name="T16" fmla="*/ 2147483647 w 103"/>
              <a:gd name="T17" fmla="*/ 2147483647 h 906"/>
              <a:gd name="T18" fmla="*/ 0 w 103"/>
              <a:gd name="T19" fmla="*/ 2147483647 h 906"/>
              <a:gd name="T20" fmla="*/ 2147483647 w 103"/>
              <a:gd name="T21" fmla="*/ 2147483647 h 906"/>
              <a:gd name="T22" fmla="*/ 2147483647 w 103"/>
              <a:gd name="T23" fmla="*/ 0 h 906"/>
              <a:gd name="T24" fmla="*/ 2147483647 w 103"/>
              <a:gd name="T25" fmla="*/ 2147483647 h 90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3"/>
              <a:gd name="T40" fmla="*/ 0 h 906"/>
              <a:gd name="T41" fmla="*/ 103 w 103"/>
              <a:gd name="T42" fmla="*/ 906 h 90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3" h="906">
                <a:moveTo>
                  <a:pt x="73" y="769"/>
                </a:moveTo>
                <a:lnTo>
                  <a:pt x="88" y="767"/>
                </a:lnTo>
                <a:lnTo>
                  <a:pt x="103" y="765"/>
                </a:lnTo>
                <a:lnTo>
                  <a:pt x="76" y="835"/>
                </a:lnTo>
                <a:lnTo>
                  <a:pt x="58" y="884"/>
                </a:lnTo>
                <a:lnTo>
                  <a:pt x="49" y="906"/>
                </a:lnTo>
                <a:lnTo>
                  <a:pt x="47" y="900"/>
                </a:lnTo>
                <a:lnTo>
                  <a:pt x="41" y="884"/>
                </a:lnTo>
                <a:lnTo>
                  <a:pt x="25" y="835"/>
                </a:lnTo>
                <a:lnTo>
                  <a:pt x="0" y="764"/>
                </a:lnTo>
                <a:lnTo>
                  <a:pt x="28" y="770"/>
                </a:lnTo>
                <a:lnTo>
                  <a:pt x="55" y="0"/>
                </a:lnTo>
                <a:lnTo>
                  <a:pt x="73" y="769"/>
                </a:lnTo>
                <a:close/>
              </a:path>
            </a:pathLst>
          </a:custGeom>
          <a:solidFill>
            <a:srgbClr val="FF0000">
              <a:alpha val="74901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23" name="Picture 11" descr="Document_WritingB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56363" y="5218097"/>
            <a:ext cx="561975" cy="91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11" descr="Document_WritingB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64200" y="3079735"/>
            <a:ext cx="561975" cy="91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Freeform 14"/>
          <p:cNvSpPr>
            <a:spLocks/>
          </p:cNvSpPr>
          <p:nvPr/>
        </p:nvSpPr>
        <p:spPr bwMode="auto">
          <a:xfrm rot="2095848">
            <a:off x="4981575" y="3536935"/>
            <a:ext cx="481013" cy="1160462"/>
          </a:xfrm>
          <a:custGeom>
            <a:avLst/>
            <a:gdLst>
              <a:gd name="T0" fmla="*/ 2147483647 w 103"/>
              <a:gd name="T1" fmla="*/ 2147483647 h 906"/>
              <a:gd name="T2" fmla="*/ 2147483647 w 103"/>
              <a:gd name="T3" fmla="*/ 2147483647 h 906"/>
              <a:gd name="T4" fmla="*/ 2147483647 w 103"/>
              <a:gd name="T5" fmla="*/ 2147483647 h 906"/>
              <a:gd name="T6" fmla="*/ 2147483647 w 103"/>
              <a:gd name="T7" fmla="*/ 2147483647 h 906"/>
              <a:gd name="T8" fmla="*/ 2147483647 w 103"/>
              <a:gd name="T9" fmla="*/ 2147483647 h 906"/>
              <a:gd name="T10" fmla="*/ 2147483647 w 103"/>
              <a:gd name="T11" fmla="*/ 2147483647 h 906"/>
              <a:gd name="T12" fmla="*/ 2147483647 w 103"/>
              <a:gd name="T13" fmla="*/ 2147483647 h 906"/>
              <a:gd name="T14" fmla="*/ 2147483647 w 103"/>
              <a:gd name="T15" fmla="*/ 2147483647 h 906"/>
              <a:gd name="T16" fmla="*/ 2147483647 w 103"/>
              <a:gd name="T17" fmla="*/ 2147483647 h 906"/>
              <a:gd name="T18" fmla="*/ 0 w 103"/>
              <a:gd name="T19" fmla="*/ 2147483647 h 906"/>
              <a:gd name="T20" fmla="*/ 2147483647 w 103"/>
              <a:gd name="T21" fmla="*/ 2147483647 h 906"/>
              <a:gd name="T22" fmla="*/ 2147483647 w 103"/>
              <a:gd name="T23" fmla="*/ 0 h 906"/>
              <a:gd name="T24" fmla="*/ 2147483647 w 103"/>
              <a:gd name="T25" fmla="*/ 2147483647 h 90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3"/>
              <a:gd name="T40" fmla="*/ 0 h 906"/>
              <a:gd name="T41" fmla="*/ 103 w 103"/>
              <a:gd name="T42" fmla="*/ 906 h 90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3" h="906">
                <a:moveTo>
                  <a:pt x="73" y="769"/>
                </a:moveTo>
                <a:lnTo>
                  <a:pt x="88" y="767"/>
                </a:lnTo>
                <a:lnTo>
                  <a:pt x="103" y="765"/>
                </a:lnTo>
                <a:lnTo>
                  <a:pt x="76" y="835"/>
                </a:lnTo>
                <a:lnTo>
                  <a:pt x="58" y="884"/>
                </a:lnTo>
                <a:lnTo>
                  <a:pt x="49" y="906"/>
                </a:lnTo>
                <a:lnTo>
                  <a:pt x="47" y="900"/>
                </a:lnTo>
                <a:lnTo>
                  <a:pt x="41" y="884"/>
                </a:lnTo>
                <a:lnTo>
                  <a:pt x="25" y="835"/>
                </a:lnTo>
                <a:lnTo>
                  <a:pt x="0" y="764"/>
                </a:lnTo>
                <a:lnTo>
                  <a:pt x="28" y="770"/>
                </a:lnTo>
                <a:lnTo>
                  <a:pt x="55" y="0"/>
                </a:lnTo>
                <a:lnTo>
                  <a:pt x="73" y="769"/>
                </a:lnTo>
                <a:close/>
              </a:path>
            </a:pathLst>
          </a:custGeom>
          <a:solidFill>
            <a:srgbClr val="FF0000">
              <a:alpha val="74901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6" name="Freeform 14"/>
          <p:cNvSpPr>
            <a:spLocks/>
          </p:cNvSpPr>
          <p:nvPr/>
        </p:nvSpPr>
        <p:spPr bwMode="auto">
          <a:xfrm rot="18869899">
            <a:off x="6423025" y="3522647"/>
            <a:ext cx="481013" cy="1160463"/>
          </a:xfrm>
          <a:custGeom>
            <a:avLst/>
            <a:gdLst>
              <a:gd name="T0" fmla="*/ 2147483647 w 103"/>
              <a:gd name="T1" fmla="*/ 2147483647 h 906"/>
              <a:gd name="T2" fmla="*/ 2147483647 w 103"/>
              <a:gd name="T3" fmla="*/ 2147483647 h 906"/>
              <a:gd name="T4" fmla="*/ 2147483647 w 103"/>
              <a:gd name="T5" fmla="*/ 2147483647 h 906"/>
              <a:gd name="T6" fmla="*/ 2147483647 w 103"/>
              <a:gd name="T7" fmla="*/ 2147483647 h 906"/>
              <a:gd name="T8" fmla="*/ 2147483647 w 103"/>
              <a:gd name="T9" fmla="*/ 2147483647 h 906"/>
              <a:gd name="T10" fmla="*/ 2147483647 w 103"/>
              <a:gd name="T11" fmla="*/ 2147483647 h 906"/>
              <a:gd name="T12" fmla="*/ 2147483647 w 103"/>
              <a:gd name="T13" fmla="*/ 2147483647 h 906"/>
              <a:gd name="T14" fmla="*/ 2147483647 w 103"/>
              <a:gd name="T15" fmla="*/ 2147483647 h 906"/>
              <a:gd name="T16" fmla="*/ 2147483647 w 103"/>
              <a:gd name="T17" fmla="*/ 2147483647 h 906"/>
              <a:gd name="T18" fmla="*/ 0 w 103"/>
              <a:gd name="T19" fmla="*/ 2147483647 h 906"/>
              <a:gd name="T20" fmla="*/ 2147483647 w 103"/>
              <a:gd name="T21" fmla="*/ 2147483647 h 906"/>
              <a:gd name="T22" fmla="*/ 2147483647 w 103"/>
              <a:gd name="T23" fmla="*/ 0 h 906"/>
              <a:gd name="T24" fmla="*/ 2147483647 w 103"/>
              <a:gd name="T25" fmla="*/ 2147483647 h 90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3"/>
              <a:gd name="T40" fmla="*/ 0 h 906"/>
              <a:gd name="T41" fmla="*/ 103 w 103"/>
              <a:gd name="T42" fmla="*/ 906 h 90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3" h="906">
                <a:moveTo>
                  <a:pt x="73" y="769"/>
                </a:moveTo>
                <a:lnTo>
                  <a:pt x="88" y="767"/>
                </a:lnTo>
                <a:lnTo>
                  <a:pt x="103" y="765"/>
                </a:lnTo>
                <a:lnTo>
                  <a:pt x="76" y="835"/>
                </a:lnTo>
                <a:lnTo>
                  <a:pt x="58" y="884"/>
                </a:lnTo>
                <a:lnTo>
                  <a:pt x="49" y="906"/>
                </a:lnTo>
                <a:lnTo>
                  <a:pt x="47" y="900"/>
                </a:lnTo>
                <a:lnTo>
                  <a:pt x="41" y="884"/>
                </a:lnTo>
                <a:lnTo>
                  <a:pt x="25" y="835"/>
                </a:lnTo>
                <a:lnTo>
                  <a:pt x="0" y="764"/>
                </a:lnTo>
                <a:lnTo>
                  <a:pt x="28" y="770"/>
                </a:lnTo>
                <a:lnTo>
                  <a:pt x="55" y="0"/>
                </a:lnTo>
                <a:lnTo>
                  <a:pt x="73" y="769"/>
                </a:lnTo>
                <a:close/>
              </a:path>
            </a:pathLst>
          </a:custGeom>
          <a:solidFill>
            <a:srgbClr val="FF0000">
              <a:alpha val="74901"/>
            </a:srgbClr>
          </a:solidFill>
          <a:ln w="9525">
            <a:noFill/>
            <a:round/>
            <a:headEnd/>
            <a:tailEnd/>
          </a:ln>
        </p:spPr>
        <p:txBody>
          <a:bodyPr vert="eaVert"/>
          <a:lstStyle/>
          <a:p>
            <a:endParaRPr lang="ru-RU"/>
          </a:p>
        </p:txBody>
      </p:sp>
      <p:sp>
        <p:nvSpPr>
          <p:cNvPr id="27" name="Freeform 14"/>
          <p:cNvSpPr>
            <a:spLocks/>
          </p:cNvSpPr>
          <p:nvPr/>
        </p:nvSpPr>
        <p:spPr bwMode="auto">
          <a:xfrm rot="16200000">
            <a:off x="5074445" y="4125103"/>
            <a:ext cx="182562" cy="1438275"/>
          </a:xfrm>
          <a:custGeom>
            <a:avLst/>
            <a:gdLst>
              <a:gd name="T0" fmla="*/ 2147483647 w 103"/>
              <a:gd name="T1" fmla="*/ 2147483647 h 906"/>
              <a:gd name="T2" fmla="*/ 2147483647 w 103"/>
              <a:gd name="T3" fmla="*/ 2147483647 h 906"/>
              <a:gd name="T4" fmla="*/ 2147483647 w 103"/>
              <a:gd name="T5" fmla="*/ 2147483647 h 906"/>
              <a:gd name="T6" fmla="*/ 2147483647 w 103"/>
              <a:gd name="T7" fmla="*/ 2147483647 h 906"/>
              <a:gd name="T8" fmla="*/ 2147483647 w 103"/>
              <a:gd name="T9" fmla="*/ 2147483647 h 906"/>
              <a:gd name="T10" fmla="*/ 2147483647 w 103"/>
              <a:gd name="T11" fmla="*/ 2147483647 h 906"/>
              <a:gd name="T12" fmla="*/ 2147483647 w 103"/>
              <a:gd name="T13" fmla="*/ 2147483647 h 906"/>
              <a:gd name="T14" fmla="*/ 2147483647 w 103"/>
              <a:gd name="T15" fmla="*/ 2147483647 h 906"/>
              <a:gd name="T16" fmla="*/ 2147483647 w 103"/>
              <a:gd name="T17" fmla="*/ 2147483647 h 906"/>
              <a:gd name="T18" fmla="*/ 0 w 103"/>
              <a:gd name="T19" fmla="*/ 2147483647 h 906"/>
              <a:gd name="T20" fmla="*/ 2147483647 w 103"/>
              <a:gd name="T21" fmla="*/ 2147483647 h 906"/>
              <a:gd name="T22" fmla="*/ 2147483647 w 103"/>
              <a:gd name="T23" fmla="*/ 0 h 906"/>
              <a:gd name="T24" fmla="*/ 2147483647 w 103"/>
              <a:gd name="T25" fmla="*/ 2147483647 h 90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3"/>
              <a:gd name="T40" fmla="*/ 0 h 906"/>
              <a:gd name="T41" fmla="*/ 103 w 103"/>
              <a:gd name="T42" fmla="*/ 906 h 90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3" h="906">
                <a:moveTo>
                  <a:pt x="73" y="769"/>
                </a:moveTo>
                <a:lnTo>
                  <a:pt x="88" y="767"/>
                </a:lnTo>
                <a:lnTo>
                  <a:pt x="103" y="765"/>
                </a:lnTo>
                <a:lnTo>
                  <a:pt x="76" y="835"/>
                </a:lnTo>
                <a:lnTo>
                  <a:pt x="58" y="884"/>
                </a:lnTo>
                <a:lnTo>
                  <a:pt x="49" y="906"/>
                </a:lnTo>
                <a:lnTo>
                  <a:pt x="47" y="900"/>
                </a:lnTo>
                <a:lnTo>
                  <a:pt x="41" y="884"/>
                </a:lnTo>
                <a:lnTo>
                  <a:pt x="25" y="835"/>
                </a:lnTo>
                <a:lnTo>
                  <a:pt x="0" y="764"/>
                </a:lnTo>
                <a:lnTo>
                  <a:pt x="28" y="770"/>
                </a:lnTo>
                <a:lnTo>
                  <a:pt x="55" y="0"/>
                </a:lnTo>
                <a:lnTo>
                  <a:pt x="73" y="769"/>
                </a:lnTo>
                <a:close/>
              </a:path>
            </a:pathLst>
          </a:custGeom>
          <a:solidFill>
            <a:srgbClr val="FF0000">
              <a:alpha val="74901"/>
            </a:srgbClr>
          </a:solidFill>
          <a:ln w="9525">
            <a:noFill/>
            <a:round/>
            <a:headEnd/>
            <a:tailEnd/>
          </a:ln>
        </p:spPr>
        <p:txBody>
          <a:bodyPr vert="eaVert"/>
          <a:lstStyle/>
          <a:p>
            <a:endParaRPr lang="ru-RU"/>
          </a:p>
        </p:txBody>
      </p:sp>
      <p:sp>
        <p:nvSpPr>
          <p:cNvPr id="28" name="Freeform 14"/>
          <p:cNvSpPr>
            <a:spLocks/>
          </p:cNvSpPr>
          <p:nvPr/>
        </p:nvSpPr>
        <p:spPr bwMode="auto">
          <a:xfrm rot="16200000">
            <a:off x="6400006" y="4126691"/>
            <a:ext cx="182563" cy="1438275"/>
          </a:xfrm>
          <a:custGeom>
            <a:avLst/>
            <a:gdLst>
              <a:gd name="T0" fmla="*/ 2147483647 w 103"/>
              <a:gd name="T1" fmla="*/ 2147483647 h 906"/>
              <a:gd name="T2" fmla="*/ 2147483647 w 103"/>
              <a:gd name="T3" fmla="*/ 2147483647 h 906"/>
              <a:gd name="T4" fmla="*/ 2147483647 w 103"/>
              <a:gd name="T5" fmla="*/ 2147483647 h 906"/>
              <a:gd name="T6" fmla="*/ 2147483647 w 103"/>
              <a:gd name="T7" fmla="*/ 2147483647 h 906"/>
              <a:gd name="T8" fmla="*/ 2147483647 w 103"/>
              <a:gd name="T9" fmla="*/ 2147483647 h 906"/>
              <a:gd name="T10" fmla="*/ 2147483647 w 103"/>
              <a:gd name="T11" fmla="*/ 2147483647 h 906"/>
              <a:gd name="T12" fmla="*/ 2147483647 w 103"/>
              <a:gd name="T13" fmla="*/ 2147483647 h 906"/>
              <a:gd name="T14" fmla="*/ 2147483647 w 103"/>
              <a:gd name="T15" fmla="*/ 2147483647 h 906"/>
              <a:gd name="T16" fmla="*/ 2147483647 w 103"/>
              <a:gd name="T17" fmla="*/ 2147483647 h 906"/>
              <a:gd name="T18" fmla="*/ 0 w 103"/>
              <a:gd name="T19" fmla="*/ 2147483647 h 906"/>
              <a:gd name="T20" fmla="*/ 2147483647 w 103"/>
              <a:gd name="T21" fmla="*/ 2147483647 h 906"/>
              <a:gd name="T22" fmla="*/ 2147483647 w 103"/>
              <a:gd name="T23" fmla="*/ 0 h 906"/>
              <a:gd name="T24" fmla="*/ 2147483647 w 103"/>
              <a:gd name="T25" fmla="*/ 2147483647 h 90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3"/>
              <a:gd name="T40" fmla="*/ 0 h 906"/>
              <a:gd name="T41" fmla="*/ 103 w 103"/>
              <a:gd name="T42" fmla="*/ 906 h 90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3" h="906">
                <a:moveTo>
                  <a:pt x="73" y="769"/>
                </a:moveTo>
                <a:lnTo>
                  <a:pt x="88" y="767"/>
                </a:lnTo>
                <a:lnTo>
                  <a:pt x="103" y="765"/>
                </a:lnTo>
                <a:lnTo>
                  <a:pt x="76" y="835"/>
                </a:lnTo>
                <a:lnTo>
                  <a:pt x="58" y="884"/>
                </a:lnTo>
                <a:lnTo>
                  <a:pt x="49" y="906"/>
                </a:lnTo>
                <a:lnTo>
                  <a:pt x="47" y="900"/>
                </a:lnTo>
                <a:lnTo>
                  <a:pt x="41" y="884"/>
                </a:lnTo>
                <a:lnTo>
                  <a:pt x="25" y="835"/>
                </a:lnTo>
                <a:lnTo>
                  <a:pt x="0" y="764"/>
                </a:lnTo>
                <a:lnTo>
                  <a:pt x="28" y="770"/>
                </a:lnTo>
                <a:lnTo>
                  <a:pt x="55" y="0"/>
                </a:lnTo>
                <a:lnTo>
                  <a:pt x="73" y="769"/>
                </a:lnTo>
                <a:close/>
              </a:path>
            </a:pathLst>
          </a:custGeom>
          <a:solidFill>
            <a:srgbClr val="FF0000">
              <a:alpha val="74901"/>
            </a:srgbClr>
          </a:solidFill>
          <a:ln w="9525">
            <a:noFill/>
            <a:round/>
            <a:headEnd/>
            <a:tailEnd/>
          </a:ln>
        </p:spPr>
        <p:txBody>
          <a:bodyPr vert="eaVert"/>
          <a:lstStyle/>
          <a:p>
            <a:endParaRPr lang="ru-RU"/>
          </a:p>
        </p:txBody>
      </p:sp>
      <p:sp>
        <p:nvSpPr>
          <p:cNvPr id="29" name="Freeform 14"/>
          <p:cNvSpPr>
            <a:spLocks/>
          </p:cNvSpPr>
          <p:nvPr/>
        </p:nvSpPr>
        <p:spPr bwMode="auto">
          <a:xfrm rot="5400000">
            <a:off x="6530181" y="3977466"/>
            <a:ext cx="227013" cy="1438275"/>
          </a:xfrm>
          <a:custGeom>
            <a:avLst/>
            <a:gdLst>
              <a:gd name="T0" fmla="*/ 2147483647 w 103"/>
              <a:gd name="T1" fmla="*/ 2147483647 h 906"/>
              <a:gd name="T2" fmla="*/ 2147483647 w 103"/>
              <a:gd name="T3" fmla="*/ 2147483647 h 906"/>
              <a:gd name="T4" fmla="*/ 2147483647 w 103"/>
              <a:gd name="T5" fmla="*/ 2147483647 h 906"/>
              <a:gd name="T6" fmla="*/ 2147483647 w 103"/>
              <a:gd name="T7" fmla="*/ 2147483647 h 906"/>
              <a:gd name="T8" fmla="*/ 2147483647 w 103"/>
              <a:gd name="T9" fmla="*/ 2147483647 h 906"/>
              <a:gd name="T10" fmla="*/ 2147483647 w 103"/>
              <a:gd name="T11" fmla="*/ 2147483647 h 906"/>
              <a:gd name="T12" fmla="*/ 2147483647 w 103"/>
              <a:gd name="T13" fmla="*/ 2147483647 h 906"/>
              <a:gd name="T14" fmla="*/ 2147483647 w 103"/>
              <a:gd name="T15" fmla="*/ 2147483647 h 906"/>
              <a:gd name="T16" fmla="*/ 2147483647 w 103"/>
              <a:gd name="T17" fmla="*/ 2147483647 h 906"/>
              <a:gd name="T18" fmla="*/ 0 w 103"/>
              <a:gd name="T19" fmla="*/ 2147483647 h 906"/>
              <a:gd name="T20" fmla="*/ 2147483647 w 103"/>
              <a:gd name="T21" fmla="*/ 2147483647 h 906"/>
              <a:gd name="T22" fmla="*/ 2147483647 w 103"/>
              <a:gd name="T23" fmla="*/ 0 h 906"/>
              <a:gd name="T24" fmla="*/ 2147483647 w 103"/>
              <a:gd name="T25" fmla="*/ 2147483647 h 90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3"/>
              <a:gd name="T40" fmla="*/ 0 h 906"/>
              <a:gd name="T41" fmla="*/ 103 w 103"/>
              <a:gd name="T42" fmla="*/ 906 h 90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3" h="906">
                <a:moveTo>
                  <a:pt x="73" y="769"/>
                </a:moveTo>
                <a:lnTo>
                  <a:pt x="88" y="767"/>
                </a:lnTo>
                <a:lnTo>
                  <a:pt x="103" y="765"/>
                </a:lnTo>
                <a:lnTo>
                  <a:pt x="76" y="835"/>
                </a:lnTo>
                <a:lnTo>
                  <a:pt x="58" y="884"/>
                </a:lnTo>
                <a:lnTo>
                  <a:pt x="49" y="906"/>
                </a:lnTo>
                <a:lnTo>
                  <a:pt x="47" y="900"/>
                </a:lnTo>
                <a:lnTo>
                  <a:pt x="41" y="884"/>
                </a:lnTo>
                <a:lnTo>
                  <a:pt x="25" y="835"/>
                </a:lnTo>
                <a:lnTo>
                  <a:pt x="0" y="764"/>
                </a:lnTo>
                <a:lnTo>
                  <a:pt x="28" y="770"/>
                </a:lnTo>
                <a:lnTo>
                  <a:pt x="55" y="0"/>
                </a:lnTo>
                <a:lnTo>
                  <a:pt x="73" y="769"/>
                </a:lnTo>
                <a:close/>
              </a:path>
            </a:pathLst>
          </a:custGeom>
          <a:solidFill>
            <a:srgbClr val="FF0000">
              <a:alpha val="74901"/>
            </a:srgbClr>
          </a:solidFill>
          <a:ln w="9525">
            <a:noFill/>
            <a:round/>
            <a:headEnd/>
            <a:tailEnd/>
          </a:ln>
        </p:spPr>
        <p:txBody>
          <a:bodyPr rot="10800000" vert="eaVert"/>
          <a:lstStyle/>
          <a:p>
            <a:endParaRPr lang="ru-RU"/>
          </a:p>
        </p:txBody>
      </p:sp>
      <p:sp>
        <p:nvSpPr>
          <p:cNvPr id="30" name="Freeform 14"/>
          <p:cNvSpPr>
            <a:spLocks/>
          </p:cNvSpPr>
          <p:nvPr/>
        </p:nvSpPr>
        <p:spPr bwMode="auto">
          <a:xfrm rot="5400000">
            <a:off x="5250656" y="3993341"/>
            <a:ext cx="227013" cy="1438275"/>
          </a:xfrm>
          <a:custGeom>
            <a:avLst/>
            <a:gdLst>
              <a:gd name="T0" fmla="*/ 2147483647 w 103"/>
              <a:gd name="T1" fmla="*/ 2147483647 h 906"/>
              <a:gd name="T2" fmla="*/ 2147483647 w 103"/>
              <a:gd name="T3" fmla="*/ 2147483647 h 906"/>
              <a:gd name="T4" fmla="*/ 2147483647 w 103"/>
              <a:gd name="T5" fmla="*/ 2147483647 h 906"/>
              <a:gd name="T6" fmla="*/ 2147483647 w 103"/>
              <a:gd name="T7" fmla="*/ 2147483647 h 906"/>
              <a:gd name="T8" fmla="*/ 2147483647 w 103"/>
              <a:gd name="T9" fmla="*/ 2147483647 h 906"/>
              <a:gd name="T10" fmla="*/ 2147483647 w 103"/>
              <a:gd name="T11" fmla="*/ 2147483647 h 906"/>
              <a:gd name="T12" fmla="*/ 2147483647 w 103"/>
              <a:gd name="T13" fmla="*/ 2147483647 h 906"/>
              <a:gd name="T14" fmla="*/ 2147483647 w 103"/>
              <a:gd name="T15" fmla="*/ 2147483647 h 906"/>
              <a:gd name="T16" fmla="*/ 2147483647 w 103"/>
              <a:gd name="T17" fmla="*/ 2147483647 h 906"/>
              <a:gd name="T18" fmla="*/ 0 w 103"/>
              <a:gd name="T19" fmla="*/ 2147483647 h 906"/>
              <a:gd name="T20" fmla="*/ 2147483647 w 103"/>
              <a:gd name="T21" fmla="*/ 2147483647 h 906"/>
              <a:gd name="T22" fmla="*/ 2147483647 w 103"/>
              <a:gd name="T23" fmla="*/ 0 h 906"/>
              <a:gd name="T24" fmla="*/ 2147483647 w 103"/>
              <a:gd name="T25" fmla="*/ 2147483647 h 90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3"/>
              <a:gd name="T40" fmla="*/ 0 h 906"/>
              <a:gd name="T41" fmla="*/ 103 w 103"/>
              <a:gd name="T42" fmla="*/ 906 h 90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3" h="906">
                <a:moveTo>
                  <a:pt x="73" y="769"/>
                </a:moveTo>
                <a:lnTo>
                  <a:pt x="88" y="767"/>
                </a:lnTo>
                <a:lnTo>
                  <a:pt x="103" y="765"/>
                </a:lnTo>
                <a:lnTo>
                  <a:pt x="76" y="835"/>
                </a:lnTo>
                <a:lnTo>
                  <a:pt x="58" y="884"/>
                </a:lnTo>
                <a:lnTo>
                  <a:pt x="49" y="906"/>
                </a:lnTo>
                <a:lnTo>
                  <a:pt x="47" y="900"/>
                </a:lnTo>
                <a:lnTo>
                  <a:pt x="41" y="884"/>
                </a:lnTo>
                <a:lnTo>
                  <a:pt x="25" y="835"/>
                </a:lnTo>
                <a:lnTo>
                  <a:pt x="0" y="764"/>
                </a:lnTo>
                <a:lnTo>
                  <a:pt x="28" y="770"/>
                </a:lnTo>
                <a:lnTo>
                  <a:pt x="55" y="0"/>
                </a:lnTo>
                <a:lnTo>
                  <a:pt x="73" y="769"/>
                </a:lnTo>
                <a:close/>
              </a:path>
            </a:pathLst>
          </a:custGeom>
          <a:solidFill>
            <a:srgbClr val="FF0000">
              <a:alpha val="74901"/>
            </a:srgbClr>
          </a:solidFill>
          <a:ln w="9525">
            <a:noFill/>
            <a:round/>
            <a:headEnd/>
            <a:tailEnd/>
          </a:ln>
        </p:spPr>
        <p:txBody>
          <a:bodyPr rot="10800000" vert="eaVert"/>
          <a:lstStyle/>
          <a:p>
            <a:endParaRPr lang="ru-RU"/>
          </a:p>
        </p:txBody>
      </p:sp>
      <p:sp>
        <p:nvSpPr>
          <p:cNvPr id="31" name="Freeform 14"/>
          <p:cNvSpPr>
            <a:spLocks/>
          </p:cNvSpPr>
          <p:nvPr/>
        </p:nvSpPr>
        <p:spPr bwMode="auto">
          <a:xfrm rot="2095848">
            <a:off x="4325938" y="4883135"/>
            <a:ext cx="190500" cy="642937"/>
          </a:xfrm>
          <a:custGeom>
            <a:avLst/>
            <a:gdLst>
              <a:gd name="T0" fmla="*/ 2147483647 w 103"/>
              <a:gd name="T1" fmla="*/ 2147483647 h 906"/>
              <a:gd name="T2" fmla="*/ 2147483647 w 103"/>
              <a:gd name="T3" fmla="*/ 2147483647 h 906"/>
              <a:gd name="T4" fmla="*/ 2147483647 w 103"/>
              <a:gd name="T5" fmla="*/ 2147483647 h 906"/>
              <a:gd name="T6" fmla="*/ 2147483647 w 103"/>
              <a:gd name="T7" fmla="*/ 2147483647 h 906"/>
              <a:gd name="T8" fmla="*/ 2147483647 w 103"/>
              <a:gd name="T9" fmla="*/ 2147483647 h 906"/>
              <a:gd name="T10" fmla="*/ 2147483647 w 103"/>
              <a:gd name="T11" fmla="*/ 2147483647 h 906"/>
              <a:gd name="T12" fmla="*/ 2147483647 w 103"/>
              <a:gd name="T13" fmla="*/ 2147483647 h 906"/>
              <a:gd name="T14" fmla="*/ 2147483647 w 103"/>
              <a:gd name="T15" fmla="*/ 2147483647 h 906"/>
              <a:gd name="T16" fmla="*/ 2147483647 w 103"/>
              <a:gd name="T17" fmla="*/ 2147483647 h 906"/>
              <a:gd name="T18" fmla="*/ 0 w 103"/>
              <a:gd name="T19" fmla="*/ 2147483647 h 906"/>
              <a:gd name="T20" fmla="*/ 2147483647 w 103"/>
              <a:gd name="T21" fmla="*/ 2147483647 h 906"/>
              <a:gd name="T22" fmla="*/ 2147483647 w 103"/>
              <a:gd name="T23" fmla="*/ 0 h 906"/>
              <a:gd name="T24" fmla="*/ 2147483647 w 103"/>
              <a:gd name="T25" fmla="*/ 2147483647 h 90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3"/>
              <a:gd name="T40" fmla="*/ 0 h 906"/>
              <a:gd name="T41" fmla="*/ 103 w 103"/>
              <a:gd name="T42" fmla="*/ 906 h 90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3" h="906">
                <a:moveTo>
                  <a:pt x="73" y="769"/>
                </a:moveTo>
                <a:lnTo>
                  <a:pt x="88" y="767"/>
                </a:lnTo>
                <a:lnTo>
                  <a:pt x="103" y="765"/>
                </a:lnTo>
                <a:lnTo>
                  <a:pt x="76" y="835"/>
                </a:lnTo>
                <a:lnTo>
                  <a:pt x="58" y="884"/>
                </a:lnTo>
                <a:lnTo>
                  <a:pt x="49" y="906"/>
                </a:lnTo>
                <a:lnTo>
                  <a:pt x="47" y="900"/>
                </a:lnTo>
                <a:lnTo>
                  <a:pt x="41" y="884"/>
                </a:lnTo>
                <a:lnTo>
                  <a:pt x="25" y="835"/>
                </a:lnTo>
                <a:lnTo>
                  <a:pt x="0" y="764"/>
                </a:lnTo>
                <a:lnTo>
                  <a:pt x="28" y="770"/>
                </a:lnTo>
                <a:lnTo>
                  <a:pt x="55" y="0"/>
                </a:lnTo>
                <a:lnTo>
                  <a:pt x="73" y="769"/>
                </a:lnTo>
                <a:close/>
              </a:path>
            </a:pathLst>
          </a:custGeom>
          <a:solidFill>
            <a:srgbClr val="FF0000">
              <a:alpha val="74901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2" name="Freeform 14"/>
          <p:cNvSpPr>
            <a:spLocks/>
          </p:cNvSpPr>
          <p:nvPr/>
        </p:nvSpPr>
        <p:spPr bwMode="auto">
          <a:xfrm rot="2095848">
            <a:off x="6870700" y="4806935"/>
            <a:ext cx="190500" cy="642937"/>
          </a:xfrm>
          <a:custGeom>
            <a:avLst/>
            <a:gdLst>
              <a:gd name="T0" fmla="*/ 2147483647 w 103"/>
              <a:gd name="T1" fmla="*/ 2147483647 h 906"/>
              <a:gd name="T2" fmla="*/ 2147483647 w 103"/>
              <a:gd name="T3" fmla="*/ 2147483647 h 906"/>
              <a:gd name="T4" fmla="*/ 2147483647 w 103"/>
              <a:gd name="T5" fmla="*/ 2147483647 h 906"/>
              <a:gd name="T6" fmla="*/ 2147483647 w 103"/>
              <a:gd name="T7" fmla="*/ 2147483647 h 906"/>
              <a:gd name="T8" fmla="*/ 2147483647 w 103"/>
              <a:gd name="T9" fmla="*/ 2147483647 h 906"/>
              <a:gd name="T10" fmla="*/ 2147483647 w 103"/>
              <a:gd name="T11" fmla="*/ 2147483647 h 906"/>
              <a:gd name="T12" fmla="*/ 2147483647 w 103"/>
              <a:gd name="T13" fmla="*/ 2147483647 h 906"/>
              <a:gd name="T14" fmla="*/ 2147483647 w 103"/>
              <a:gd name="T15" fmla="*/ 2147483647 h 906"/>
              <a:gd name="T16" fmla="*/ 2147483647 w 103"/>
              <a:gd name="T17" fmla="*/ 2147483647 h 906"/>
              <a:gd name="T18" fmla="*/ 0 w 103"/>
              <a:gd name="T19" fmla="*/ 2147483647 h 906"/>
              <a:gd name="T20" fmla="*/ 2147483647 w 103"/>
              <a:gd name="T21" fmla="*/ 2147483647 h 906"/>
              <a:gd name="T22" fmla="*/ 2147483647 w 103"/>
              <a:gd name="T23" fmla="*/ 0 h 906"/>
              <a:gd name="T24" fmla="*/ 2147483647 w 103"/>
              <a:gd name="T25" fmla="*/ 2147483647 h 90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3"/>
              <a:gd name="T40" fmla="*/ 0 h 906"/>
              <a:gd name="T41" fmla="*/ 103 w 103"/>
              <a:gd name="T42" fmla="*/ 906 h 90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3" h="906">
                <a:moveTo>
                  <a:pt x="73" y="769"/>
                </a:moveTo>
                <a:lnTo>
                  <a:pt x="88" y="767"/>
                </a:lnTo>
                <a:lnTo>
                  <a:pt x="103" y="765"/>
                </a:lnTo>
                <a:lnTo>
                  <a:pt x="76" y="835"/>
                </a:lnTo>
                <a:lnTo>
                  <a:pt x="58" y="884"/>
                </a:lnTo>
                <a:lnTo>
                  <a:pt x="49" y="906"/>
                </a:lnTo>
                <a:lnTo>
                  <a:pt x="47" y="900"/>
                </a:lnTo>
                <a:lnTo>
                  <a:pt x="41" y="884"/>
                </a:lnTo>
                <a:lnTo>
                  <a:pt x="25" y="835"/>
                </a:lnTo>
                <a:lnTo>
                  <a:pt x="0" y="764"/>
                </a:lnTo>
                <a:lnTo>
                  <a:pt x="28" y="770"/>
                </a:lnTo>
                <a:lnTo>
                  <a:pt x="55" y="0"/>
                </a:lnTo>
                <a:lnTo>
                  <a:pt x="73" y="769"/>
                </a:lnTo>
                <a:close/>
              </a:path>
            </a:pathLst>
          </a:custGeom>
          <a:solidFill>
            <a:srgbClr val="FF0000">
              <a:alpha val="74901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3" name="Freeform 14"/>
          <p:cNvSpPr>
            <a:spLocks/>
          </p:cNvSpPr>
          <p:nvPr/>
        </p:nvSpPr>
        <p:spPr bwMode="auto">
          <a:xfrm rot="2095848">
            <a:off x="5408613" y="4852972"/>
            <a:ext cx="190500" cy="642938"/>
          </a:xfrm>
          <a:custGeom>
            <a:avLst/>
            <a:gdLst>
              <a:gd name="T0" fmla="*/ 2147483647 w 103"/>
              <a:gd name="T1" fmla="*/ 2147483647 h 906"/>
              <a:gd name="T2" fmla="*/ 2147483647 w 103"/>
              <a:gd name="T3" fmla="*/ 2147483647 h 906"/>
              <a:gd name="T4" fmla="*/ 2147483647 w 103"/>
              <a:gd name="T5" fmla="*/ 2147483647 h 906"/>
              <a:gd name="T6" fmla="*/ 2147483647 w 103"/>
              <a:gd name="T7" fmla="*/ 2147483647 h 906"/>
              <a:gd name="T8" fmla="*/ 2147483647 w 103"/>
              <a:gd name="T9" fmla="*/ 2147483647 h 906"/>
              <a:gd name="T10" fmla="*/ 2147483647 w 103"/>
              <a:gd name="T11" fmla="*/ 2147483647 h 906"/>
              <a:gd name="T12" fmla="*/ 2147483647 w 103"/>
              <a:gd name="T13" fmla="*/ 2147483647 h 906"/>
              <a:gd name="T14" fmla="*/ 2147483647 w 103"/>
              <a:gd name="T15" fmla="*/ 2147483647 h 906"/>
              <a:gd name="T16" fmla="*/ 2147483647 w 103"/>
              <a:gd name="T17" fmla="*/ 2147483647 h 906"/>
              <a:gd name="T18" fmla="*/ 0 w 103"/>
              <a:gd name="T19" fmla="*/ 2147483647 h 906"/>
              <a:gd name="T20" fmla="*/ 2147483647 w 103"/>
              <a:gd name="T21" fmla="*/ 2147483647 h 906"/>
              <a:gd name="T22" fmla="*/ 2147483647 w 103"/>
              <a:gd name="T23" fmla="*/ 0 h 906"/>
              <a:gd name="T24" fmla="*/ 2147483647 w 103"/>
              <a:gd name="T25" fmla="*/ 2147483647 h 90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3"/>
              <a:gd name="T40" fmla="*/ 0 h 906"/>
              <a:gd name="T41" fmla="*/ 103 w 103"/>
              <a:gd name="T42" fmla="*/ 906 h 90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3" h="906">
                <a:moveTo>
                  <a:pt x="73" y="769"/>
                </a:moveTo>
                <a:lnTo>
                  <a:pt x="88" y="767"/>
                </a:lnTo>
                <a:lnTo>
                  <a:pt x="103" y="765"/>
                </a:lnTo>
                <a:lnTo>
                  <a:pt x="76" y="835"/>
                </a:lnTo>
                <a:lnTo>
                  <a:pt x="58" y="884"/>
                </a:lnTo>
                <a:lnTo>
                  <a:pt x="49" y="906"/>
                </a:lnTo>
                <a:lnTo>
                  <a:pt x="47" y="900"/>
                </a:lnTo>
                <a:lnTo>
                  <a:pt x="41" y="884"/>
                </a:lnTo>
                <a:lnTo>
                  <a:pt x="25" y="835"/>
                </a:lnTo>
                <a:lnTo>
                  <a:pt x="0" y="764"/>
                </a:lnTo>
                <a:lnTo>
                  <a:pt x="28" y="770"/>
                </a:lnTo>
                <a:lnTo>
                  <a:pt x="55" y="0"/>
                </a:lnTo>
                <a:lnTo>
                  <a:pt x="73" y="769"/>
                </a:lnTo>
                <a:close/>
              </a:path>
            </a:pathLst>
          </a:custGeom>
          <a:solidFill>
            <a:srgbClr val="FF0000">
              <a:alpha val="74901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4" name="Freeform 14"/>
          <p:cNvSpPr>
            <a:spLocks/>
          </p:cNvSpPr>
          <p:nvPr/>
        </p:nvSpPr>
        <p:spPr bwMode="auto">
          <a:xfrm>
            <a:off x="7277100" y="4908535"/>
            <a:ext cx="211138" cy="568325"/>
          </a:xfrm>
          <a:custGeom>
            <a:avLst/>
            <a:gdLst>
              <a:gd name="T0" fmla="*/ 2147483647 w 103"/>
              <a:gd name="T1" fmla="*/ 2147483647 h 906"/>
              <a:gd name="T2" fmla="*/ 2147483647 w 103"/>
              <a:gd name="T3" fmla="*/ 2147483647 h 906"/>
              <a:gd name="T4" fmla="*/ 2147483647 w 103"/>
              <a:gd name="T5" fmla="*/ 2147483647 h 906"/>
              <a:gd name="T6" fmla="*/ 2147483647 w 103"/>
              <a:gd name="T7" fmla="*/ 2147483647 h 906"/>
              <a:gd name="T8" fmla="*/ 2147483647 w 103"/>
              <a:gd name="T9" fmla="*/ 2147483647 h 906"/>
              <a:gd name="T10" fmla="*/ 2147483647 w 103"/>
              <a:gd name="T11" fmla="*/ 2147483647 h 906"/>
              <a:gd name="T12" fmla="*/ 2147483647 w 103"/>
              <a:gd name="T13" fmla="*/ 2147483647 h 906"/>
              <a:gd name="T14" fmla="*/ 2147483647 w 103"/>
              <a:gd name="T15" fmla="*/ 2147483647 h 906"/>
              <a:gd name="T16" fmla="*/ 2147483647 w 103"/>
              <a:gd name="T17" fmla="*/ 2147483647 h 906"/>
              <a:gd name="T18" fmla="*/ 0 w 103"/>
              <a:gd name="T19" fmla="*/ 2147483647 h 906"/>
              <a:gd name="T20" fmla="*/ 2147483647 w 103"/>
              <a:gd name="T21" fmla="*/ 2147483647 h 906"/>
              <a:gd name="T22" fmla="*/ 2147483647 w 103"/>
              <a:gd name="T23" fmla="*/ 0 h 906"/>
              <a:gd name="T24" fmla="*/ 2147483647 w 103"/>
              <a:gd name="T25" fmla="*/ 2147483647 h 90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3"/>
              <a:gd name="T40" fmla="*/ 0 h 906"/>
              <a:gd name="T41" fmla="*/ 103 w 103"/>
              <a:gd name="T42" fmla="*/ 906 h 90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3" h="906">
                <a:moveTo>
                  <a:pt x="73" y="769"/>
                </a:moveTo>
                <a:lnTo>
                  <a:pt x="88" y="767"/>
                </a:lnTo>
                <a:lnTo>
                  <a:pt x="103" y="765"/>
                </a:lnTo>
                <a:lnTo>
                  <a:pt x="76" y="835"/>
                </a:lnTo>
                <a:lnTo>
                  <a:pt x="58" y="884"/>
                </a:lnTo>
                <a:lnTo>
                  <a:pt x="49" y="906"/>
                </a:lnTo>
                <a:lnTo>
                  <a:pt x="47" y="900"/>
                </a:lnTo>
                <a:lnTo>
                  <a:pt x="41" y="884"/>
                </a:lnTo>
                <a:lnTo>
                  <a:pt x="25" y="835"/>
                </a:lnTo>
                <a:lnTo>
                  <a:pt x="0" y="764"/>
                </a:lnTo>
                <a:lnTo>
                  <a:pt x="28" y="770"/>
                </a:lnTo>
                <a:lnTo>
                  <a:pt x="55" y="0"/>
                </a:lnTo>
                <a:lnTo>
                  <a:pt x="73" y="769"/>
                </a:lnTo>
                <a:close/>
              </a:path>
            </a:pathLst>
          </a:custGeom>
          <a:solidFill>
            <a:srgbClr val="FF0000">
              <a:alpha val="74901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5" name="Freeform 14"/>
          <p:cNvSpPr>
            <a:spLocks/>
          </p:cNvSpPr>
          <p:nvPr/>
        </p:nvSpPr>
        <p:spPr bwMode="auto">
          <a:xfrm>
            <a:off x="5859463" y="4984735"/>
            <a:ext cx="211137" cy="568325"/>
          </a:xfrm>
          <a:custGeom>
            <a:avLst/>
            <a:gdLst>
              <a:gd name="T0" fmla="*/ 2147483647 w 103"/>
              <a:gd name="T1" fmla="*/ 2147483647 h 906"/>
              <a:gd name="T2" fmla="*/ 2147483647 w 103"/>
              <a:gd name="T3" fmla="*/ 2147483647 h 906"/>
              <a:gd name="T4" fmla="*/ 2147483647 w 103"/>
              <a:gd name="T5" fmla="*/ 2147483647 h 906"/>
              <a:gd name="T6" fmla="*/ 2147483647 w 103"/>
              <a:gd name="T7" fmla="*/ 2147483647 h 906"/>
              <a:gd name="T8" fmla="*/ 2147483647 w 103"/>
              <a:gd name="T9" fmla="*/ 2147483647 h 906"/>
              <a:gd name="T10" fmla="*/ 2147483647 w 103"/>
              <a:gd name="T11" fmla="*/ 2147483647 h 906"/>
              <a:gd name="T12" fmla="*/ 2147483647 w 103"/>
              <a:gd name="T13" fmla="*/ 2147483647 h 906"/>
              <a:gd name="T14" fmla="*/ 2147483647 w 103"/>
              <a:gd name="T15" fmla="*/ 2147483647 h 906"/>
              <a:gd name="T16" fmla="*/ 2147483647 w 103"/>
              <a:gd name="T17" fmla="*/ 2147483647 h 906"/>
              <a:gd name="T18" fmla="*/ 0 w 103"/>
              <a:gd name="T19" fmla="*/ 2147483647 h 906"/>
              <a:gd name="T20" fmla="*/ 2147483647 w 103"/>
              <a:gd name="T21" fmla="*/ 2147483647 h 906"/>
              <a:gd name="T22" fmla="*/ 2147483647 w 103"/>
              <a:gd name="T23" fmla="*/ 0 h 906"/>
              <a:gd name="T24" fmla="*/ 2147483647 w 103"/>
              <a:gd name="T25" fmla="*/ 2147483647 h 90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3"/>
              <a:gd name="T40" fmla="*/ 0 h 906"/>
              <a:gd name="T41" fmla="*/ 103 w 103"/>
              <a:gd name="T42" fmla="*/ 906 h 90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3" h="906">
                <a:moveTo>
                  <a:pt x="73" y="769"/>
                </a:moveTo>
                <a:lnTo>
                  <a:pt x="88" y="767"/>
                </a:lnTo>
                <a:lnTo>
                  <a:pt x="103" y="765"/>
                </a:lnTo>
                <a:lnTo>
                  <a:pt x="76" y="835"/>
                </a:lnTo>
                <a:lnTo>
                  <a:pt x="58" y="884"/>
                </a:lnTo>
                <a:lnTo>
                  <a:pt x="49" y="906"/>
                </a:lnTo>
                <a:lnTo>
                  <a:pt x="47" y="900"/>
                </a:lnTo>
                <a:lnTo>
                  <a:pt x="41" y="884"/>
                </a:lnTo>
                <a:lnTo>
                  <a:pt x="25" y="835"/>
                </a:lnTo>
                <a:lnTo>
                  <a:pt x="0" y="764"/>
                </a:lnTo>
                <a:lnTo>
                  <a:pt x="28" y="770"/>
                </a:lnTo>
                <a:lnTo>
                  <a:pt x="55" y="0"/>
                </a:lnTo>
                <a:lnTo>
                  <a:pt x="73" y="769"/>
                </a:lnTo>
                <a:close/>
              </a:path>
            </a:pathLst>
          </a:custGeom>
          <a:solidFill>
            <a:srgbClr val="FF0000">
              <a:alpha val="74901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6" name="Freeform 14"/>
          <p:cNvSpPr>
            <a:spLocks/>
          </p:cNvSpPr>
          <p:nvPr/>
        </p:nvSpPr>
        <p:spPr bwMode="auto">
          <a:xfrm rot="16200000">
            <a:off x="4655344" y="5414153"/>
            <a:ext cx="136525" cy="919163"/>
          </a:xfrm>
          <a:custGeom>
            <a:avLst/>
            <a:gdLst>
              <a:gd name="T0" fmla="*/ 2147483647 w 103"/>
              <a:gd name="T1" fmla="*/ 2147483647 h 906"/>
              <a:gd name="T2" fmla="*/ 2147483647 w 103"/>
              <a:gd name="T3" fmla="*/ 2147483647 h 906"/>
              <a:gd name="T4" fmla="*/ 2147483647 w 103"/>
              <a:gd name="T5" fmla="*/ 2147483647 h 906"/>
              <a:gd name="T6" fmla="*/ 2147483647 w 103"/>
              <a:gd name="T7" fmla="*/ 2147483647 h 906"/>
              <a:gd name="T8" fmla="*/ 2147483647 w 103"/>
              <a:gd name="T9" fmla="*/ 2147483647 h 906"/>
              <a:gd name="T10" fmla="*/ 2147483647 w 103"/>
              <a:gd name="T11" fmla="*/ 2147483647 h 906"/>
              <a:gd name="T12" fmla="*/ 2147483647 w 103"/>
              <a:gd name="T13" fmla="*/ 2147483647 h 906"/>
              <a:gd name="T14" fmla="*/ 2147483647 w 103"/>
              <a:gd name="T15" fmla="*/ 2147483647 h 906"/>
              <a:gd name="T16" fmla="*/ 2147483647 w 103"/>
              <a:gd name="T17" fmla="*/ 2147483647 h 906"/>
              <a:gd name="T18" fmla="*/ 0 w 103"/>
              <a:gd name="T19" fmla="*/ 2147483647 h 906"/>
              <a:gd name="T20" fmla="*/ 2147483647 w 103"/>
              <a:gd name="T21" fmla="*/ 2147483647 h 906"/>
              <a:gd name="T22" fmla="*/ 2147483647 w 103"/>
              <a:gd name="T23" fmla="*/ 0 h 906"/>
              <a:gd name="T24" fmla="*/ 2147483647 w 103"/>
              <a:gd name="T25" fmla="*/ 2147483647 h 90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3"/>
              <a:gd name="T40" fmla="*/ 0 h 906"/>
              <a:gd name="T41" fmla="*/ 103 w 103"/>
              <a:gd name="T42" fmla="*/ 906 h 90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3" h="906">
                <a:moveTo>
                  <a:pt x="73" y="769"/>
                </a:moveTo>
                <a:lnTo>
                  <a:pt x="88" y="767"/>
                </a:lnTo>
                <a:lnTo>
                  <a:pt x="103" y="765"/>
                </a:lnTo>
                <a:lnTo>
                  <a:pt x="76" y="835"/>
                </a:lnTo>
                <a:lnTo>
                  <a:pt x="58" y="884"/>
                </a:lnTo>
                <a:lnTo>
                  <a:pt x="49" y="906"/>
                </a:lnTo>
                <a:lnTo>
                  <a:pt x="47" y="900"/>
                </a:lnTo>
                <a:lnTo>
                  <a:pt x="41" y="884"/>
                </a:lnTo>
                <a:lnTo>
                  <a:pt x="25" y="835"/>
                </a:lnTo>
                <a:lnTo>
                  <a:pt x="0" y="764"/>
                </a:lnTo>
                <a:lnTo>
                  <a:pt x="28" y="770"/>
                </a:lnTo>
                <a:lnTo>
                  <a:pt x="55" y="0"/>
                </a:lnTo>
                <a:lnTo>
                  <a:pt x="73" y="769"/>
                </a:lnTo>
                <a:close/>
              </a:path>
            </a:pathLst>
          </a:custGeom>
          <a:solidFill>
            <a:srgbClr val="FF0000">
              <a:alpha val="39999"/>
            </a:srgbClr>
          </a:solidFill>
          <a:ln w="9525">
            <a:noFill/>
            <a:round/>
            <a:headEnd/>
            <a:tailEnd/>
          </a:ln>
        </p:spPr>
        <p:txBody>
          <a:bodyPr vert="eaVert"/>
          <a:lstStyle/>
          <a:p>
            <a:endParaRPr lang="ru-RU"/>
          </a:p>
        </p:txBody>
      </p:sp>
      <p:sp>
        <p:nvSpPr>
          <p:cNvPr id="37" name="Freeform 14"/>
          <p:cNvSpPr>
            <a:spLocks/>
          </p:cNvSpPr>
          <p:nvPr/>
        </p:nvSpPr>
        <p:spPr bwMode="auto">
          <a:xfrm rot="16200000">
            <a:off x="5555456" y="5430029"/>
            <a:ext cx="136525" cy="919162"/>
          </a:xfrm>
          <a:custGeom>
            <a:avLst/>
            <a:gdLst>
              <a:gd name="T0" fmla="*/ 2147483647 w 103"/>
              <a:gd name="T1" fmla="*/ 2147483647 h 906"/>
              <a:gd name="T2" fmla="*/ 2147483647 w 103"/>
              <a:gd name="T3" fmla="*/ 2147483647 h 906"/>
              <a:gd name="T4" fmla="*/ 2147483647 w 103"/>
              <a:gd name="T5" fmla="*/ 2147483647 h 906"/>
              <a:gd name="T6" fmla="*/ 2147483647 w 103"/>
              <a:gd name="T7" fmla="*/ 2147483647 h 906"/>
              <a:gd name="T8" fmla="*/ 2147483647 w 103"/>
              <a:gd name="T9" fmla="*/ 2147483647 h 906"/>
              <a:gd name="T10" fmla="*/ 2147483647 w 103"/>
              <a:gd name="T11" fmla="*/ 2147483647 h 906"/>
              <a:gd name="T12" fmla="*/ 2147483647 w 103"/>
              <a:gd name="T13" fmla="*/ 2147483647 h 906"/>
              <a:gd name="T14" fmla="*/ 2147483647 w 103"/>
              <a:gd name="T15" fmla="*/ 2147483647 h 906"/>
              <a:gd name="T16" fmla="*/ 2147483647 w 103"/>
              <a:gd name="T17" fmla="*/ 2147483647 h 906"/>
              <a:gd name="T18" fmla="*/ 0 w 103"/>
              <a:gd name="T19" fmla="*/ 2147483647 h 906"/>
              <a:gd name="T20" fmla="*/ 2147483647 w 103"/>
              <a:gd name="T21" fmla="*/ 2147483647 h 906"/>
              <a:gd name="T22" fmla="*/ 2147483647 w 103"/>
              <a:gd name="T23" fmla="*/ 0 h 906"/>
              <a:gd name="T24" fmla="*/ 2147483647 w 103"/>
              <a:gd name="T25" fmla="*/ 2147483647 h 90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3"/>
              <a:gd name="T40" fmla="*/ 0 h 906"/>
              <a:gd name="T41" fmla="*/ 103 w 103"/>
              <a:gd name="T42" fmla="*/ 906 h 90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3" h="906">
                <a:moveTo>
                  <a:pt x="73" y="769"/>
                </a:moveTo>
                <a:lnTo>
                  <a:pt x="88" y="767"/>
                </a:lnTo>
                <a:lnTo>
                  <a:pt x="103" y="765"/>
                </a:lnTo>
                <a:lnTo>
                  <a:pt x="76" y="835"/>
                </a:lnTo>
                <a:lnTo>
                  <a:pt x="58" y="884"/>
                </a:lnTo>
                <a:lnTo>
                  <a:pt x="49" y="906"/>
                </a:lnTo>
                <a:lnTo>
                  <a:pt x="47" y="900"/>
                </a:lnTo>
                <a:lnTo>
                  <a:pt x="41" y="884"/>
                </a:lnTo>
                <a:lnTo>
                  <a:pt x="25" y="835"/>
                </a:lnTo>
                <a:lnTo>
                  <a:pt x="0" y="764"/>
                </a:lnTo>
                <a:lnTo>
                  <a:pt x="28" y="770"/>
                </a:lnTo>
                <a:lnTo>
                  <a:pt x="55" y="0"/>
                </a:lnTo>
                <a:lnTo>
                  <a:pt x="73" y="769"/>
                </a:lnTo>
                <a:close/>
              </a:path>
            </a:pathLst>
          </a:custGeom>
          <a:solidFill>
            <a:srgbClr val="FF0000">
              <a:alpha val="39999"/>
            </a:srgbClr>
          </a:solidFill>
          <a:ln w="9525">
            <a:noFill/>
            <a:round/>
            <a:headEnd/>
            <a:tailEnd/>
          </a:ln>
        </p:spPr>
        <p:txBody>
          <a:bodyPr vert="eaVert"/>
          <a:lstStyle/>
          <a:p>
            <a:endParaRPr lang="ru-RU"/>
          </a:p>
        </p:txBody>
      </p:sp>
      <p:sp>
        <p:nvSpPr>
          <p:cNvPr id="38" name="Freeform 14"/>
          <p:cNvSpPr>
            <a:spLocks/>
          </p:cNvSpPr>
          <p:nvPr/>
        </p:nvSpPr>
        <p:spPr bwMode="auto">
          <a:xfrm rot="16200000">
            <a:off x="6468269" y="5428441"/>
            <a:ext cx="136525" cy="919163"/>
          </a:xfrm>
          <a:custGeom>
            <a:avLst/>
            <a:gdLst>
              <a:gd name="T0" fmla="*/ 2147483647 w 103"/>
              <a:gd name="T1" fmla="*/ 2147483647 h 906"/>
              <a:gd name="T2" fmla="*/ 2147483647 w 103"/>
              <a:gd name="T3" fmla="*/ 2147483647 h 906"/>
              <a:gd name="T4" fmla="*/ 2147483647 w 103"/>
              <a:gd name="T5" fmla="*/ 2147483647 h 906"/>
              <a:gd name="T6" fmla="*/ 2147483647 w 103"/>
              <a:gd name="T7" fmla="*/ 2147483647 h 906"/>
              <a:gd name="T8" fmla="*/ 2147483647 w 103"/>
              <a:gd name="T9" fmla="*/ 2147483647 h 906"/>
              <a:gd name="T10" fmla="*/ 2147483647 w 103"/>
              <a:gd name="T11" fmla="*/ 2147483647 h 906"/>
              <a:gd name="T12" fmla="*/ 2147483647 w 103"/>
              <a:gd name="T13" fmla="*/ 2147483647 h 906"/>
              <a:gd name="T14" fmla="*/ 2147483647 w 103"/>
              <a:gd name="T15" fmla="*/ 2147483647 h 906"/>
              <a:gd name="T16" fmla="*/ 2147483647 w 103"/>
              <a:gd name="T17" fmla="*/ 2147483647 h 906"/>
              <a:gd name="T18" fmla="*/ 0 w 103"/>
              <a:gd name="T19" fmla="*/ 2147483647 h 906"/>
              <a:gd name="T20" fmla="*/ 2147483647 w 103"/>
              <a:gd name="T21" fmla="*/ 2147483647 h 906"/>
              <a:gd name="T22" fmla="*/ 2147483647 w 103"/>
              <a:gd name="T23" fmla="*/ 0 h 906"/>
              <a:gd name="T24" fmla="*/ 2147483647 w 103"/>
              <a:gd name="T25" fmla="*/ 2147483647 h 90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3"/>
              <a:gd name="T40" fmla="*/ 0 h 906"/>
              <a:gd name="T41" fmla="*/ 103 w 103"/>
              <a:gd name="T42" fmla="*/ 906 h 90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3" h="906">
                <a:moveTo>
                  <a:pt x="73" y="769"/>
                </a:moveTo>
                <a:lnTo>
                  <a:pt x="88" y="767"/>
                </a:lnTo>
                <a:lnTo>
                  <a:pt x="103" y="765"/>
                </a:lnTo>
                <a:lnTo>
                  <a:pt x="76" y="835"/>
                </a:lnTo>
                <a:lnTo>
                  <a:pt x="58" y="884"/>
                </a:lnTo>
                <a:lnTo>
                  <a:pt x="49" y="906"/>
                </a:lnTo>
                <a:lnTo>
                  <a:pt x="47" y="900"/>
                </a:lnTo>
                <a:lnTo>
                  <a:pt x="41" y="884"/>
                </a:lnTo>
                <a:lnTo>
                  <a:pt x="25" y="835"/>
                </a:lnTo>
                <a:lnTo>
                  <a:pt x="0" y="764"/>
                </a:lnTo>
                <a:lnTo>
                  <a:pt x="28" y="770"/>
                </a:lnTo>
                <a:lnTo>
                  <a:pt x="55" y="0"/>
                </a:lnTo>
                <a:lnTo>
                  <a:pt x="73" y="769"/>
                </a:lnTo>
                <a:close/>
              </a:path>
            </a:pathLst>
          </a:custGeom>
          <a:solidFill>
            <a:srgbClr val="FF0000">
              <a:alpha val="39999"/>
            </a:srgbClr>
          </a:solidFill>
          <a:ln w="9525">
            <a:noFill/>
            <a:round/>
            <a:headEnd/>
            <a:tailEnd/>
          </a:ln>
        </p:spPr>
        <p:txBody>
          <a:bodyPr vert="eaVert"/>
          <a:lstStyle/>
          <a:p>
            <a:endParaRPr lang="ru-RU"/>
          </a:p>
        </p:txBody>
      </p:sp>
      <p:sp>
        <p:nvSpPr>
          <p:cNvPr id="39" name="Freeform 14"/>
          <p:cNvSpPr>
            <a:spLocks/>
          </p:cNvSpPr>
          <p:nvPr/>
        </p:nvSpPr>
        <p:spPr bwMode="auto">
          <a:xfrm rot="16200000">
            <a:off x="7231856" y="5458604"/>
            <a:ext cx="136525" cy="919162"/>
          </a:xfrm>
          <a:custGeom>
            <a:avLst/>
            <a:gdLst>
              <a:gd name="T0" fmla="*/ 2147483647 w 103"/>
              <a:gd name="T1" fmla="*/ 2147483647 h 906"/>
              <a:gd name="T2" fmla="*/ 2147483647 w 103"/>
              <a:gd name="T3" fmla="*/ 2147483647 h 906"/>
              <a:gd name="T4" fmla="*/ 2147483647 w 103"/>
              <a:gd name="T5" fmla="*/ 2147483647 h 906"/>
              <a:gd name="T6" fmla="*/ 2147483647 w 103"/>
              <a:gd name="T7" fmla="*/ 2147483647 h 906"/>
              <a:gd name="T8" fmla="*/ 2147483647 w 103"/>
              <a:gd name="T9" fmla="*/ 2147483647 h 906"/>
              <a:gd name="T10" fmla="*/ 2147483647 w 103"/>
              <a:gd name="T11" fmla="*/ 2147483647 h 906"/>
              <a:gd name="T12" fmla="*/ 2147483647 w 103"/>
              <a:gd name="T13" fmla="*/ 2147483647 h 906"/>
              <a:gd name="T14" fmla="*/ 2147483647 w 103"/>
              <a:gd name="T15" fmla="*/ 2147483647 h 906"/>
              <a:gd name="T16" fmla="*/ 2147483647 w 103"/>
              <a:gd name="T17" fmla="*/ 2147483647 h 906"/>
              <a:gd name="T18" fmla="*/ 0 w 103"/>
              <a:gd name="T19" fmla="*/ 2147483647 h 906"/>
              <a:gd name="T20" fmla="*/ 2147483647 w 103"/>
              <a:gd name="T21" fmla="*/ 2147483647 h 906"/>
              <a:gd name="T22" fmla="*/ 2147483647 w 103"/>
              <a:gd name="T23" fmla="*/ 0 h 906"/>
              <a:gd name="T24" fmla="*/ 2147483647 w 103"/>
              <a:gd name="T25" fmla="*/ 2147483647 h 90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3"/>
              <a:gd name="T40" fmla="*/ 0 h 906"/>
              <a:gd name="T41" fmla="*/ 103 w 103"/>
              <a:gd name="T42" fmla="*/ 906 h 90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3" h="906">
                <a:moveTo>
                  <a:pt x="73" y="769"/>
                </a:moveTo>
                <a:lnTo>
                  <a:pt x="88" y="767"/>
                </a:lnTo>
                <a:lnTo>
                  <a:pt x="103" y="765"/>
                </a:lnTo>
                <a:lnTo>
                  <a:pt x="76" y="835"/>
                </a:lnTo>
                <a:lnTo>
                  <a:pt x="58" y="884"/>
                </a:lnTo>
                <a:lnTo>
                  <a:pt x="49" y="906"/>
                </a:lnTo>
                <a:lnTo>
                  <a:pt x="47" y="900"/>
                </a:lnTo>
                <a:lnTo>
                  <a:pt x="41" y="884"/>
                </a:lnTo>
                <a:lnTo>
                  <a:pt x="25" y="835"/>
                </a:lnTo>
                <a:lnTo>
                  <a:pt x="0" y="764"/>
                </a:lnTo>
                <a:lnTo>
                  <a:pt x="28" y="770"/>
                </a:lnTo>
                <a:lnTo>
                  <a:pt x="55" y="0"/>
                </a:lnTo>
                <a:lnTo>
                  <a:pt x="73" y="769"/>
                </a:lnTo>
                <a:close/>
              </a:path>
            </a:pathLst>
          </a:custGeom>
          <a:solidFill>
            <a:srgbClr val="FF0000">
              <a:alpha val="39999"/>
            </a:srgbClr>
          </a:solidFill>
          <a:ln w="9525">
            <a:noFill/>
            <a:round/>
            <a:headEnd/>
            <a:tailEnd/>
          </a:ln>
        </p:spPr>
        <p:txBody>
          <a:bodyPr vert="eaVert"/>
          <a:lstStyle/>
          <a:p>
            <a:endParaRPr lang="ru-RU"/>
          </a:p>
        </p:txBody>
      </p:sp>
      <p:sp>
        <p:nvSpPr>
          <p:cNvPr id="40" name="Freeform 14"/>
          <p:cNvSpPr>
            <a:spLocks/>
          </p:cNvSpPr>
          <p:nvPr/>
        </p:nvSpPr>
        <p:spPr bwMode="auto">
          <a:xfrm rot="5400000">
            <a:off x="6957219" y="5260166"/>
            <a:ext cx="134937" cy="949325"/>
          </a:xfrm>
          <a:custGeom>
            <a:avLst/>
            <a:gdLst>
              <a:gd name="T0" fmla="*/ 2147483647 w 103"/>
              <a:gd name="T1" fmla="*/ 2147483647 h 906"/>
              <a:gd name="T2" fmla="*/ 2147483647 w 103"/>
              <a:gd name="T3" fmla="*/ 2147483647 h 906"/>
              <a:gd name="T4" fmla="*/ 2147483647 w 103"/>
              <a:gd name="T5" fmla="*/ 2147483647 h 906"/>
              <a:gd name="T6" fmla="*/ 2147483647 w 103"/>
              <a:gd name="T7" fmla="*/ 2147483647 h 906"/>
              <a:gd name="T8" fmla="*/ 2147483647 w 103"/>
              <a:gd name="T9" fmla="*/ 2147483647 h 906"/>
              <a:gd name="T10" fmla="*/ 2147483647 w 103"/>
              <a:gd name="T11" fmla="*/ 2147483647 h 906"/>
              <a:gd name="T12" fmla="*/ 2147483647 w 103"/>
              <a:gd name="T13" fmla="*/ 2147483647 h 906"/>
              <a:gd name="T14" fmla="*/ 2147483647 w 103"/>
              <a:gd name="T15" fmla="*/ 2147483647 h 906"/>
              <a:gd name="T16" fmla="*/ 2147483647 w 103"/>
              <a:gd name="T17" fmla="*/ 2147483647 h 906"/>
              <a:gd name="T18" fmla="*/ 0 w 103"/>
              <a:gd name="T19" fmla="*/ 2147483647 h 906"/>
              <a:gd name="T20" fmla="*/ 2147483647 w 103"/>
              <a:gd name="T21" fmla="*/ 2147483647 h 906"/>
              <a:gd name="T22" fmla="*/ 2147483647 w 103"/>
              <a:gd name="T23" fmla="*/ 0 h 906"/>
              <a:gd name="T24" fmla="*/ 2147483647 w 103"/>
              <a:gd name="T25" fmla="*/ 2147483647 h 90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3"/>
              <a:gd name="T40" fmla="*/ 0 h 906"/>
              <a:gd name="T41" fmla="*/ 103 w 103"/>
              <a:gd name="T42" fmla="*/ 906 h 90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3" h="906">
                <a:moveTo>
                  <a:pt x="73" y="769"/>
                </a:moveTo>
                <a:lnTo>
                  <a:pt x="88" y="767"/>
                </a:lnTo>
                <a:lnTo>
                  <a:pt x="103" y="765"/>
                </a:lnTo>
                <a:lnTo>
                  <a:pt x="76" y="835"/>
                </a:lnTo>
                <a:lnTo>
                  <a:pt x="58" y="884"/>
                </a:lnTo>
                <a:lnTo>
                  <a:pt x="49" y="906"/>
                </a:lnTo>
                <a:lnTo>
                  <a:pt x="47" y="900"/>
                </a:lnTo>
                <a:lnTo>
                  <a:pt x="41" y="884"/>
                </a:lnTo>
                <a:lnTo>
                  <a:pt x="25" y="835"/>
                </a:lnTo>
                <a:lnTo>
                  <a:pt x="0" y="764"/>
                </a:lnTo>
                <a:lnTo>
                  <a:pt x="28" y="770"/>
                </a:lnTo>
                <a:lnTo>
                  <a:pt x="55" y="0"/>
                </a:lnTo>
                <a:lnTo>
                  <a:pt x="73" y="769"/>
                </a:lnTo>
                <a:close/>
              </a:path>
            </a:pathLst>
          </a:custGeom>
          <a:solidFill>
            <a:srgbClr val="FF0000">
              <a:alpha val="39999"/>
            </a:srgbClr>
          </a:solidFill>
          <a:ln w="9525">
            <a:noFill/>
            <a:round/>
            <a:headEnd/>
            <a:tailEnd/>
          </a:ln>
        </p:spPr>
        <p:txBody>
          <a:bodyPr rot="10800000" vert="eaVert"/>
          <a:lstStyle/>
          <a:p>
            <a:endParaRPr lang="ru-RU"/>
          </a:p>
        </p:txBody>
      </p:sp>
      <p:sp>
        <p:nvSpPr>
          <p:cNvPr id="41" name="Freeform 14"/>
          <p:cNvSpPr>
            <a:spLocks/>
          </p:cNvSpPr>
          <p:nvPr/>
        </p:nvSpPr>
        <p:spPr bwMode="auto">
          <a:xfrm rot="5400000">
            <a:off x="6195219" y="5274453"/>
            <a:ext cx="134938" cy="949325"/>
          </a:xfrm>
          <a:custGeom>
            <a:avLst/>
            <a:gdLst>
              <a:gd name="T0" fmla="*/ 2147483647 w 103"/>
              <a:gd name="T1" fmla="*/ 2147483647 h 906"/>
              <a:gd name="T2" fmla="*/ 2147483647 w 103"/>
              <a:gd name="T3" fmla="*/ 2147483647 h 906"/>
              <a:gd name="T4" fmla="*/ 2147483647 w 103"/>
              <a:gd name="T5" fmla="*/ 2147483647 h 906"/>
              <a:gd name="T6" fmla="*/ 2147483647 w 103"/>
              <a:gd name="T7" fmla="*/ 2147483647 h 906"/>
              <a:gd name="T8" fmla="*/ 2147483647 w 103"/>
              <a:gd name="T9" fmla="*/ 2147483647 h 906"/>
              <a:gd name="T10" fmla="*/ 2147483647 w 103"/>
              <a:gd name="T11" fmla="*/ 2147483647 h 906"/>
              <a:gd name="T12" fmla="*/ 2147483647 w 103"/>
              <a:gd name="T13" fmla="*/ 2147483647 h 906"/>
              <a:gd name="T14" fmla="*/ 2147483647 w 103"/>
              <a:gd name="T15" fmla="*/ 2147483647 h 906"/>
              <a:gd name="T16" fmla="*/ 2147483647 w 103"/>
              <a:gd name="T17" fmla="*/ 2147483647 h 906"/>
              <a:gd name="T18" fmla="*/ 0 w 103"/>
              <a:gd name="T19" fmla="*/ 2147483647 h 906"/>
              <a:gd name="T20" fmla="*/ 2147483647 w 103"/>
              <a:gd name="T21" fmla="*/ 2147483647 h 906"/>
              <a:gd name="T22" fmla="*/ 2147483647 w 103"/>
              <a:gd name="T23" fmla="*/ 0 h 906"/>
              <a:gd name="T24" fmla="*/ 2147483647 w 103"/>
              <a:gd name="T25" fmla="*/ 2147483647 h 90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3"/>
              <a:gd name="T40" fmla="*/ 0 h 906"/>
              <a:gd name="T41" fmla="*/ 103 w 103"/>
              <a:gd name="T42" fmla="*/ 906 h 90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3" h="906">
                <a:moveTo>
                  <a:pt x="73" y="769"/>
                </a:moveTo>
                <a:lnTo>
                  <a:pt x="88" y="767"/>
                </a:lnTo>
                <a:lnTo>
                  <a:pt x="103" y="765"/>
                </a:lnTo>
                <a:lnTo>
                  <a:pt x="76" y="835"/>
                </a:lnTo>
                <a:lnTo>
                  <a:pt x="58" y="884"/>
                </a:lnTo>
                <a:lnTo>
                  <a:pt x="49" y="906"/>
                </a:lnTo>
                <a:lnTo>
                  <a:pt x="47" y="900"/>
                </a:lnTo>
                <a:lnTo>
                  <a:pt x="41" y="884"/>
                </a:lnTo>
                <a:lnTo>
                  <a:pt x="25" y="835"/>
                </a:lnTo>
                <a:lnTo>
                  <a:pt x="0" y="764"/>
                </a:lnTo>
                <a:lnTo>
                  <a:pt x="28" y="770"/>
                </a:lnTo>
                <a:lnTo>
                  <a:pt x="55" y="0"/>
                </a:lnTo>
                <a:lnTo>
                  <a:pt x="73" y="769"/>
                </a:lnTo>
                <a:close/>
              </a:path>
            </a:pathLst>
          </a:custGeom>
          <a:solidFill>
            <a:srgbClr val="FF0000">
              <a:alpha val="39999"/>
            </a:srgbClr>
          </a:solidFill>
          <a:ln w="9525">
            <a:noFill/>
            <a:round/>
            <a:headEnd/>
            <a:tailEnd/>
          </a:ln>
        </p:spPr>
        <p:txBody>
          <a:bodyPr rot="10800000" vert="eaVert"/>
          <a:lstStyle/>
          <a:p>
            <a:endParaRPr lang="ru-RU"/>
          </a:p>
        </p:txBody>
      </p:sp>
      <p:sp>
        <p:nvSpPr>
          <p:cNvPr id="42" name="Freeform 14"/>
          <p:cNvSpPr>
            <a:spLocks/>
          </p:cNvSpPr>
          <p:nvPr/>
        </p:nvSpPr>
        <p:spPr bwMode="auto">
          <a:xfrm rot="5400000">
            <a:off x="5433219" y="5260166"/>
            <a:ext cx="134937" cy="949325"/>
          </a:xfrm>
          <a:custGeom>
            <a:avLst/>
            <a:gdLst>
              <a:gd name="T0" fmla="*/ 2147483647 w 103"/>
              <a:gd name="T1" fmla="*/ 2147483647 h 906"/>
              <a:gd name="T2" fmla="*/ 2147483647 w 103"/>
              <a:gd name="T3" fmla="*/ 2147483647 h 906"/>
              <a:gd name="T4" fmla="*/ 2147483647 w 103"/>
              <a:gd name="T5" fmla="*/ 2147483647 h 906"/>
              <a:gd name="T6" fmla="*/ 2147483647 w 103"/>
              <a:gd name="T7" fmla="*/ 2147483647 h 906"/>
              <a:gd name="T8" fmla="*/ 2147483647 w 103"/>
              <a:gd name="T9" fmla="*/ 2147483647 h 906"/>
              <a:gd name="T10" fmla="*/ 2147483647 w 103"/>
              <a:gd name="T11" fmla="*/ 2147483647 h 906"/>
              <a:gd name="T12" fmla="*/ 2147483647 w 103"/>
              <a:gd name="T13" fmla="*/ 2147483647 h 906"/>
              <a:gd name="T14" fmla="*/ 2147483647 w 103"/>
              <a:gd name="T15" fmla="*/ 2147483647 h 906"/>
              <a:gd name="T16" fmla="*/ 2147483647 w 103"/>
              <a:gd name="T17" fmla="*/ 2147483647 h 906"/>
              <a:gd name="T18" fmla="*/ 0 w 103"/>
              <a:gd name="T19" fmla="*/ 2147483647 h 906"/>
              <a:gd name="T20" fmla="*/ 2147483647 w 103"/>
              <a:gd name="T21" fmla="*/ 2147483647 h 906"/>
              <a:gd name="T22" fmla="*/ 2147483647 w 103"/>
              <a:gd name="T23" fmla="*/ 0 h 906"/>
              <a:gd name="T24" fmla="*/ 2147483647 w 103"/>
              <a:gd name="T25" fmla="*/ 2147483647 h 90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3"/>
              <a:gd name="T40" fmla="*/ 0 h 906"/>
              <a:gd name="T41" fmla="*/ 103 w 103"/>
              <a:gd name="T42" fmla="*/ 906 h 90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3" h="906">
                <a:moveTo>
                  <a:pt x="73" y="769"/>
                </a:moveTo>
                <a:lnTo>
                  <a:pt x="88" y="767"/>
                </a:lnTo>
                <a:lnTo>
                  <a:pt x="103" y="765"/>
                </a:lnTo>
                <a:lnTo>
                  <a:pt x="76" y="835"/>
                </a:lnTo>
                <a:lnTo>
                  <a:pt x="58" y="884"/>
                </a:lnTo>
                <a:lnTo>
                  <a:pt x="49" y="906"/>
                </a:lnTo>
                <a:lnTo>
                  <a:pt x="47" y="900"/>
                </a:lnTo>
                <a:lnTo>
                  <a:pt x="41" y="884"/>
                </a:lnTo>
                <a:lnTo>
                  <a:pt x="25" y="835"/>
                </a:lnTo>
                <a:lnTo>
                  <a:pt x="0" y="764"/>
                </a:lnTo>
                <a:lnTo>
                  <a:pt x="28" y="770"/>
                </a:lnTo>
                <a:lnTo>
                  <a:pt x="55" y="0"/>
                </a:lnTo>
                <a:lnTo>
                  <a:pt x="73" y="769"/>
                </a:lnTo>
                <a:close/>
              </a:path>
            </a:pathLst>
          </a:custGeom>
          <a:solidFill>
            <a:srgbClr val="FF0000">
              <a:alpha val="39999"/>
            </a:srgbClr>
          </a:solidFill>
          <a:ln w="9525">
            <a:noFill/>
            <a:round/>
            <a:headEnd/>
            <a:tailEnd/>
          </a:ln>
        </p:spPr>
        <p:txBody>
          <a:bodyPr rot="10800000" vert="eaVert"/>
          <a:lstStyle/>
          <a:p>
            <a:endParaRPr lang="ru-RU"/>
          </a:p>
        </p:txBody>
      </p:sp>
      <p:sp>
        <p:nvSpPr>
          <p:cNvPr id="43" name="Freeform 14"/>
          <p:cNvSpPr>
            <a:spLocks/>
          </p:cNvSpPr>
          <p:nvPr/>
        </p:nvSpPr>
        <p:spPr bwMode="auto">
          <a:xfrm rot="5400000">
            <a:off x="4701382" y="5244291"/>
            <a:ext cx="134937" cy="949325"/>
          </a:xfrm>
          <a:custGeom>
            <a:avLst/>
            <a:gdLst>
              <a:gd name="T0" fmla="*/ 2147483647 w 103"/>
              <a:gd name="T1" fmla="*/ 2147483647 h 906"/>
              <a:gd name="T2" fmla="*/ 2147483647 w 103"/>
              <a:gd name="T3" fmla="*/ 2147483647 h 906"/>
              <a:gd name="T4" fmla="*/ 2147483647 w 103"/>
              <a:gd name="T5" fmla="*/ 2147483647 h 906"/>
              <a:gd name="T6" fmla="*/ 2147483647 w 103"/>
              <a:gd name="T7" fmla="*/ 2147483647 h 906"/>
              <a:gd name="T8" fmla="*/ 2147483647 w 103"/>
              <a:gd name="T9" fmla="*/ 2147483647 h 906"/>
              <a:gd name="T10" fmla="*/ 2147483647 w 103"/>
              <a:gd name="T11" fmla="*/ 2147483647 h 906"/>
              <a:gd name="T12" fmla="*/ 2147483647 w 103"/>
              <a:gd name="T13" fmla="*/ 2147483647 h 906"/>
              <a:gd name="T14" fmla="*/ 2147483647 w 103"/>
              <a:gd name="T15" fmla="*/ 2147483647 h 906"/>
              <a:gd name="T16" fmla="*/ 2147483647 w 103"/>
              <a:gd name="T17" fmla="*/ 2147483647 h 906"/>
              <a:gd name="T18" fmla="*/ 0 w 103"/>
              <a:gd name="T19" fmla="*/ 2147483647 h 906"/>
              <a:gd name="T20" fmla="*/ 2147483647 w 103"/>
              <a:gd name="T21" fmla="*/ 2147483647 h 906"/>
              <a:gd name="T22" fmla="*/ 2147483647 w 103"/>
              <a:gd name="T23" fmla="*/ 0 h 906"/>
              <a:gd name="T24" fmla="*/ 2147483647 w 103"/>
              <a:gd name="T25" fmla="*/ 2147483647 h 90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3"/>
              <a:gd name="T40" fmla="*/ 0 h 906"/>
              <a:gd name="T41" fmla="*/ 103 w 103"/>
              <a:gd name="T42" fmla="*/ 906 h 90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3" h="906">
                <a:moveTo>
                  <a:pt x="73" y="769"/>
                </a:moveTo>
                <a:lnTo>
                  <a:pt x="88" y="767"/>
                </a:lnTo>
                <a:lnTo>
                  <a:pt x="103" y="765"/>
                </a:lnTo>
                <a:lnTo>
                  <a:pt x="76" y="835"/>
                </a:lnTo>
                <a:lnTo>
                  <a:pt x="58" y="884"/>
                </a:lnTo>
                <a:lnTo>
                  <a:pt x="49" y="906"/>
                </a:lnTo>
                <a:lnTo>
                  <a:pt x="47" y="900"/>
                </a:lnTo>
                <a:lnTo>
                  <a:pt x="41" y="884"/>
                </a:lnTo>
                <a:lnTo>
                  <a:pt x="25" y="835"/>
                </a:lnTo>
                <a:lnTo>
                  <a:pt x="0" y="764"/>
                </a:lnTo>
                <a:lnTo>
                  <a:pt x="28" y="770"/>
                </a:lnTo>
                <a:lnTo>
                  <a:pt x="55" y="0"/>
                </a:lnTo>
                <a:lnTo>
                  <a:pt x="73" y="769"/>
                </a:lnTo>
                <a:close/>
              </a:path>
            </a:pathLst>
          </a:custGeom>
          <a:solidFill>
            <a:srgbClr val="FF0000">
              <a:alpha val="39999"/>
            </a:srgbClr>
          </a:solidFill>
          <a:ln w="9525">
            <a:noFill/>
            <a:round/>
            <a:headEnd/>
            <a:tailEnd/>
          </a:ln>
        </p:spPr>
        <p:txBody>
          <a:bodyPr rot="10800000" vert="eaVert"/>
          <a:lstStyle/>
          <a:p>
            <a:endParaRPr lang="ru-RU"/>
          </a:p>
        </p:txBody>
      </p:sp>
      <p:sp>
        <p:nvSpPr>
          <p:cNvPr id="44" name="Rounded Rectangle 827407"/>
          <p:cNvSpPr>
            <a:spLocks noChangeArrowheads="1"/>
          </p:cNvSpPr>
          <p:nvPr/>
        </p:nvSpPr>
        <p:spPr bwMode="auto">
          <a:xfrm>
            <a:off x="6321425" y="3257535"/>
            <a:ext cx="1785938" cy="711200"/>
          </a:xfrm>
          <a:prstGeom prst="roundRect">
            <a:avLst>
              <a:gd name="adj" fmla="val 41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>
              <a:lnSpc>
                <a:spcPct val="80000"/>
              </a:lnSpc>
            </a:pPr>
            <a:r>
              <a:rPr lang="ru-RU" sz="1600" dirty="0" smtClean="0"/>
              <a:t>Корневая страницы</a:t>
            </a:r>
            <a:endParaRPr lang="en-US" sz="1600" dirty="0"/>
          </a:p>
        </p:txBody>
      </p:sp>
      <p:sp>
        <p:nvSpPr>
          <p:cNvPr id="20" name="Text Box 47"/>
          <p:cNvSpPr txBox="1">
            <a:spLocks noChangeArrowheads="1"/>
          </p:cNvSpPr>
          <p:nvPr/>
        </p:nvSpPr>
        <p:spPr bwMode="auto">
          <a:xfrm>
            <a:off x="5000628" y="4849797"/>
            <a:ext cx="1935851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rgbClr val="AFAFAF"/>
            </a:outerShdw>
          </a:effectLst>
        </p:spPr>
        <p:txBody>
          <a:bodyPr wrap="none" lIns="182880" rIns="182880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Arial" charset="0"/>
              </a:rPr>
              <a:t>Страницы индекса</a:t>
            </a:r>
            <a:endParaRPr lang="en-US" sz="1400" dirty="0">
              <a:latin typeface="Arial" charset="0"/>
            </a:endParaRPr>
          </a:p>
        </p:txBody>
      </p:sp>
      <p:sp>
        <p:nvSpPr>
          <p:cNvPr id="15" name="Text Box 34"/>
          <p:cNvSpPr txBox="1">
            <a:spLocks noChangeArrowheads="1"/>
          </p:cNvSpPr>
          <p:nvPr/>
        </p:nvSpPr>
        <p:spPr bwMode="auto">
          <a:xfrm>
            <a:off x="5143504" y="5900722"/>
            <a:ext cx="1884170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rgbClr val="AFAFAF"/>
            </a:outerShdw>
          </a:effectLst>
        </p:spPr>
        <p:txBody>
          <a:bodyPr wrap="none" lIns="182880" rIns="182880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Arial" charset="0"/>
              </a:rPr>
              <a:t>Страницы данных</a:t>
            </a:r>
            <a:endParaRPr lang="en-US" sz="1400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13" grpId="0" animBg="1"/>
      <p:bldP spid="16" grpId="0" animBg="1"/>
      <p:bldP spid="22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20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Синтаксис создания индексов</a:t>
            </a:r>
            <a:endParaRPr lang="ru-RU" sz="3600" dirty="0"/>
          </a:p>
        </p:txBody>
      </p:sp>
      <p:pic>
        <p:nvPicPr>
          <p:cNvPr id="4" name="Picture 2" descr="H:\PPT Graphics\MSL_PNG_Object_Library\abstract_rectangle01_02_blu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3" y="2832100"/>
            <a:ext cx="8585200" cy="323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32"/>
          <p:cNvSpPr txBox="1">
            <a:spLocks noChangeArrowheads="1"/>
          </p:cNvSpPr>
          <p:nvPr/>
        </p:nvSpPr>
        <p:spPr bwMode="auto">
          <a:xfrm>
            <a:off x="693738" y="3243263"/>
            <a:ext cx="7662862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b="0">
                <a:latin typeface="Courier New" pitchFamily="49" charset="0"/>
              </a:rPr>
              <a:t>CREATE [UNIQUE] [CLUSTERED | NONCLUSTERED ]</a:t>
            </a:r>
          </a:p>
          <a:p>
            <a:pPr algn="l"/>
            <a:r>
              <a:rPr lang="en-US" b="0">
                <a:latin typeface="Courier New" pitchFamily="49" charset="0"/>
              </a:rPr>
              <a:t>   INDEX </a:t>
            </a:r>
            <a:r>
              <a:rPr lang="en-US" b="0" i="1">
                <a:latin typeface="Courier New" pitchFamily="49" charset="0"/>
              </a:rPr>
              <a:t>index_name</a:t>
            </a:r>
            <a:r>
              <a:rPr lang="en-US" b="0">
                <a:latin typeface="Courier New" pitchFamily="49" charset="0"/>
              </a:rPr>
              <a:t> ON { </a:t>
            </a:r>
            <a:r>
              <a:rPr lang="en-US" b="0" i="1">
                <a:latin typeface="Courier New" pitchFamily="49" charset="0"/>
              </a:rPr>
              <a:t>table </a:t>
            </a:r>
            <a:r>
              <a:rPr lang="en-US" b="0">
                <a:latin typeface="Courier New" pitchFamily="49" charset="0"/>
              </a:rPr>
              <a:t>| </a:t>
            </a:r>
            <a:r>
              <a:rPr lang="en-US" b="0" i="1">
                <a:latin typeface="Courier New" pitchFamily="49" charset="0"/>
              </a:rPr>
              <a:t>view </a:t>
            </a:r>
            <a:r>
              <a:rPr lang="en-US" b="0">
                <a:latin typeface="Courier New" pitchFamily="49" charset="0"/>
              </a:rPr>
              <a:t>} (</a:t>
            </a:r>
            <a:r>
              <a:rPr lang="en-US" b="0" i="1">
                <a:latin typeface="Courier New" pitchFamily="49" charset="0"/>
              </a:rPr>
              <a:t> column </a:t>
            </a:r>
            <a:r>
              <a:rPr lang="en-US" b="0">
                <a:latin typeface="Courier New" pitchFamily="49" charset="0"/>
              </a:rPr>
              <a:t>[ ASC | DESC]</a:t>
            </a:r>
          </a:p>
          <a:p>
            <a:pPr algn="l"/>
            <a:r>
              <a:rPr lang="en-US" b="0">
                <a:latin typeface="Courier New" pitchFamily="49" charset="0"/>
              </a:rPr>
              <a:t>   [ , . . . n ] )</a:t>
            </a:r>
          </a:p>
          <a:p>
            <a:pPr algn="l"/>
            <a:r>
              <a:rPr lang="en-US" b="0">
                <a:latin typeface="Courier New" pitchFamily="49" charset="0"/>
              </a:rPr>
              <a:t>   INCLUDE ( </a:t>
            </a:r>
            <a:r>
              <a:rPr lang="en-US" b="0" i="1">
                <a:latin typeface="Courier New" pitchFamily="49" charset="0"/>
              </a:rPr>
              <a:t>column</a:t>
            </a:r>
            <a:r>
              <a:rPr lang="en-US" b="0">
                <a:latin typeface="Courier New" pitchFamily="49" charset="0"/>
              </a:rPr>
              <a:t> [ , . . . n ] )</a:t>
            </a:r>
          </a:p>
          <a:p>
            <a:pPr algn="l"/>
            <a:r>
              <a:rPr lang="en-US" b="0">
                <a:latin typeface="Courier New" pitchFamily="49" charset="0"/>
              </a:rPr>
              <a:t>   [ WITH option [ , . . . n ] ]</a:t>
            </a:r>
          </a:p>
          <a:p>
            <a:pPr algn="l"/>
            <a:r>
              <a:rPr lang="en-US" b="0">
                <a:latin typeface="Courier New" pitchFamily="49" charset="0"/>
              </a:rPr>
              <a:t>   [ ON { </a:t>
            </a:r>
            <a:r>
              <a:rPr lang="en-US" b="0" i="1">
                <a:latin typeface="Courier New" pitchFamily="49" charset="0"/>
              </a:rPr>
              <a:t>partition_scheme (column)</a:t>
            </a:r>
            <a:r>
              <a:rPr lang="en-US" b="0">
                <a:latin typeface="Courier New" pitchFamily="49" charset="0"/>
              </a:rPr>
              <a:t> | </a:t>
            </a:r>
            <a:r>
              <a:rPr lang="en-US" b="0" i="1">
                <a:latin typeface="Courier New" pitchFamily="49" charset="0"/>
              </a:rPr>
              <a:t>filegroup </a:t>
            </a:r>
            <a:r>
              <a:rPr lang="en-US" b="0">
                <a:latin typeface="Courier New" pitchFamily="49" charset="0"/>
              </a:rPr>
              <a:t>| “default” } ]</a:t>
            </a:r>
          </a:p>
        </p:txBody>
      </p:sp>
      <p:sp>
        <p:nvSpPr>
          <p:cNvPr id="6" name="Rounded Rectangle 849923"/>
          <p:cNvSpPr>
            <a:spLocks noChangeArrowheads="1"/>
          </p:cNvSpPr>
          <p:nvPr/>
        </p:nvSpPr>
        <p:spPr bwMode="auto">
          <a:xfrm>
            <a:off x="290513" y="1192213"/>
            <a:ext cx="7961312" cy="1250950"/>
          </a:xfrm>
          <a:prstGeom prst="roundRect">
            <a:avLst>
              <a:gd name="adj" fmla="val 4167"/>
            </a:avLst>
          </a:prstGeom>
          <a:solidFill>
            <a:srgbClr val="DEE7F1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/>
          <a:lstStyle/>
          <a:p>
            <a:pPr algn="l">
              <a:lnSpc>
                <a:spcPct val="90000"/>
              </a:lnSpc>
              <a:spcBef>
                <a:spcPct val="40000"/>
              </a:spcBef>
              <a:buClr>
                <a:srgbClr val="006699"/>
              </a:buClr>
            </a:pPr>
            <a:r>
              <a:rPr lang="ru-RU" dirty="0" smtClean="0"/>
              <a:t>Используйте</a:t>
            </a:r>
            <a:r>
              <a:rPr lang="en-US" dirty="0" smtClean="0"/>
              <a:t> </a:t>
            </a:r>
            <a:r>
              <a:rPr lang="en-US" dirty="0"/>
              <a:t>SQL Server Management Studio</a:t>
            </a:r>
          </a:p>
          <a:p>
            <a:pPr algn="l">
              <a:lnSpc>
                <a:spcPct val="90000"/>
              </a:lnSpc>
              <a:spcBef>
                <a:spcPct val="40000"/>
              </a:spcBef>
              <a:buClr>
                <a:srgbClr val="006699"/>
              </a:buClr>
            </a:pPr>
            <a:r>
              <a:rPr lang="en-US" dirty="0"/>
              <a:t>   </a:t>
            </a:r>
            <a:r>
              <a:rPr lang="ru-RU" dirty="0" smtClean="0"/>
              <a:t>или</a:t>
            </a:r>
            <a:endParaRPr lang="en-US" dirty="0"/>
          </a:p>
          <a:p>
            <a:pPr>
              <a:lnSpc>
                <a:spcPct val="90000"/>
              </a:lnSpc>
              <a:spcBef>
                <a:spcPct val="40000"/>
              </a:spcBef>
              <a:buClr>
                <a:srgbClr val="006699"/>
              </a:buClr>
            </a:pPr>
            <a:r>
              <a:rPr lang="ru-RU" dirty="0" smtClean="0"/>
              <a:t>выражение </a:t>
            </a:r>
            <a:r>
              <a:rPr lang="en-US" dirty="0" smtClean="0"/>
              <a:t>Transact-SQL CREATE INDEX</a:t>
            </a:r>
            <a:endParaRPr lang="en-US" dirty="0"/>
          </a:p>
          <a:p>
            <a:pPr algn="l"/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Создание индексов по нескольким столбцам</a:t>
            </a:r>
            <a:endParaRPr lang="ru-RU" sz="3600" dirty="0"/>
          </a:p>
        </p:txBody>
      </p:sp>
      <p:sp>
        <p:nvSpPr>
          <p:cNvPr id="13" name="Rounded Rectangle 849923"/>
          <p:cNvSpPr>
            <a:spLocks noChangeArrowheads="1"/>
          </p:cNvSpPr>
          <p:nvPr/>
        </p:nvSpPr>
        <p:spPr bwMode="auto">
          <a:xfrm>
            <a:off x="4019520" y="4144948"/>
            <a:ext cx="4652963" cy="2611438"/>
          </a:xfrm>
          <a:prstGeom prst="roundRect">
            <a:avLst>
              <a:gd name="adj" fmla="val 4167"/>
            </a:avLst>
          </a:prstGeom>
          <a:solidFill>
            <a:srgbClr val="DEE7F1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/>
          <a:lstStyle/>
          <a:p>
            <a:pPr algn="l"/>
            <a:r>
              <a:rPr lang="ru-RU" dirty="0" smtClean="0"/>
              <a:t>Включенные столбцы</a:t>
            </a:r>
            <a:endParaRPr lang="en-US" sz="2000" dirty="0"/>
          </a:p>
        </p:txBody>
      </p:sp>
      <p:sp>
        <p:nvSpPr>
          <p:cNvPr id="14" name="Rounded Rectangle 849923"/>
          <p:cNvSpPr>
            <a:spLocks noChangeArrowheads="1"/>
          </p:cNvSpPr>
          <p:nvPr/>
        </p:nvSpPr>
        <p:spPr bwMode="auto">
          <a:xfrm>
            <a:off x="357158" y="1357298"/>
            <a:ext cx="4652962" cy="2611438"/>
          </a:xfrm>
          <a:prstGeom prst="roundRect">
            <a:avLst>
              <a:gd name="adj" fmla="val 4167"/>
            </a:avLst>
          </a:prstGeom>
          <a:solidFill>
            <a:srgbClr val="DEE7F1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/>
          <a:lstStyle/>
          <a:p>
            <a:pPr algn="l"/>
            <a:r>
              <a:rPr lang="ru-RU" dirty="0" smtClean="0"/>
              <a:t>Составные индексы</a:t>
            </a:r>
            <a:endParaRPr lang="en-US" sz="2000" dirty="0"/>
          </a:p>
        </p:txBody>
      </p:sp>
      <p:sp>
        <p:nvSpPr>
          <p:cNvPr id="15" name="Rounded Rectangle 844808"/>
          <p:cNvSpPr>
            <a:spLocks noChangeArrowheads="1"/>
          </p:cNvSpPr>
          <p:nvPr/>
        </p:nvSpPr>
        <p:spPr bwMode="auto">
          <a:xfrm>
            <a:off x="571470" y="2890823"/>
            <a:ext cx="3989388" cy="682625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marL="231775" indent="-231775" algn="l">
              <a:lnSpc>
                <a:spcPct val="90000"/>
              </a:lnSpc>
              <a:spcBef>
                <a:spcPct val="40000"/>
              </a:spcBef>
              <a:buClr>
                <a:srgbClr val="006699"/>
              </a:buClr>
              <a:buFontTx/>
              <a:buChar char="•"/>
            </a:pPr>
            <a:r>
              <a:rPr lang="ru-RU" dirty="0" smtClean="0"/>
              <a:t>Определяйте наиболее </a:t>
            </a:r>
            <a:br>
              <a:rPr lang="ru-RU" dirty="0" smtClean="0"/>
            </a:br>
            <a:r>
              <a:rPr lang="ru-RU" dirty="0" smtClean="0"/>
              <a:t>уникальный столбец первым</a:t>
            </a:r>
            <a:endParaRPr lang="en-US" dirty="0"/>
          </a:p>
        </p:txBody>
      </p:sp>
      <p:sp>
        <p:nvSpPr>
          <p:cNvPr id="16" name="Rounded Rectangle 844812"/>
          <p:cNvSpPr>
            <a:spLocks noChangeArrowheads="1"/>
          </p:cNvSpPr>
          <p:nvPr/>
        </p:nvSpPr>
        <p:spPr bwMode="auto">
          <a:xfrm>
            <a:off x="579408" y="1889111"/>
            <a:ext cx="3987800" cy="838200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marL="228600" indent="-228600" algn="l">
              <a:lnSpc>
                <a:spcPct val="90000"/>
              </a:lnSpc>
              <a:spcBef>
                <a:spcPct val="40000"/>
              </a:spcBef>
              <a:buClr>
                <a:srgbClr val="006699"/>
              </a:buClr>
              <a:buFontTx/>
              <a:buChar char="•"/>
            </a:pPr>
            <a:r>
              <a:rPr lang="ru-RU" dirty="0" smtClean="0"/>
              <a:t>Включает до</a:t>
            </a:r>
            <a:r>
              <a:rPr lang="en-US" dirty="0" smtClean="0"/>
              <a:t> </a:t>
            </a:r>
            <a:r>
              <a:rPr lang="en-US" dirty="0"/>
              <a:t>16 </a:t>
            </a:r>
            <a:r>
              <a:rPr lang="ru-RU" dirty="0" smtClean="0"/>
              <a:t>столбцов</a:t>
            </a:r>
            <a:r>
              <a:rPr lang="en-US" dirty="0" smtClean="0"/>
              <a:t> </a:t>
            </a:r>
            <a:r>
              <a:rPr lang="en-US" dirty="0"/>
              <a:t/>
            </a:r>
            <a:br>
              <a:rPr lang="en-US" dirty="0"/>
            </a:br>
            <a:r>
              <a:rPr lang="ru-RU" dirty="0" smtClean="0"/>
              <a:t>и</a:t>
            </a:r>
            <a:r>
              <a:rPr lang="en-US" dirty="0" smtClean="0"/>
              <a:t> </a:t>
            </a:r>
            <a:r>
              <a:rPr lang="en-US" dirty="0"/>
              <a:t>900 </a:t>
            </a:r>
            <a:r>
              <a:rPr lang="ru-RU" dirty="0" smtClean="0"/>
              <a:t>байт в ключе</a:t>
            </a:r>
            <a:endParaRPr lang="en-US" dirty="0"/>
          </a:p>
        </p:txBody>
      </p:sp>
      <p:sp>
        <p:nvSpPr>
          <p:cNvPr id="17" name="Rounded Rectangle 844808"/>
          <p:cNvSpPr>
            <a:spLocks noChangeArrowheads="1"/>
          </p:cNvSpPr>
          <p:nvPr/>
        </p:nvSpPr>
        <p:spPr bwMode="auto">
          <a:xfrm>
            <a:off x="4281458" y="4864086"/>
            <a:ext cx="4097337" cy="530225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algn="l">
              <a:lnSpc>
                <a:spcPct val="90000"/>
              </a:lnSpc>
              <a:spcBef>
                <a:spcPct val="40000"/>
              </a:spcBef>
              <a:buClr>
                <a:srgbClr val="006699"/>
              </a:buClr>
              <a:buFontTx/>
              <a:buChar char="•"/>
            </a:pPr>
            <a:r>
              <a:rPr lang="en-US" dirty="0"/>
              <a:t>  </a:t>
            </a:r>
            <a:r>
              <a:rPr lang="ru-RU" dirty="0" err="1" smtClean="0"/>
              <a:t>Неключевые</a:t>
            </a:r>
            <a:r>
              <a:rPr lang="ru-RU" dirty="0" smtClean="0"/>
              <a:t> столбцы, </a:t>
            </a:r>
            <a:br>
              <a:rPr lang="ru-RU" dirty="0" smtClean="0"/>
            </a:br>
            <a:r>
              <a:rPr lang="ru-RU" dirty="0" smtClean="0"/>
              <a:t>включенные в индекс</a:t>
            </a:r>
            <a:endParaRPr lang="en-US" dirty="0"/>
          </a:p>
        </p:txBody>
      </p:sp>
      <p:pic>
        <p:nvPicPr>
          <p:cNvPr id="18" name="Picture 3" descr="H:\PPT Graphics\MSL_PNG_Object_Library\abstract_rectangle01_01_blu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8895" y="4159236"/>
            <a:ext cx="3594100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6"/>
          <p:cNvSpPr txBox="1">
            <a:spLocks noChangeArrowheads="1"/>
          </p:cNvSpPr>
          <p:nvPr/>
        </p:nvSpPr>
        <p:spPr bwMode="auto">
          <a:xfrm>
            <a:off x="417483" y="4383073"/>
            <a:ext cx="3365500" cy="201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b="0">
                <a:latin typeface="Courier New" pitchFamily="49" charset="0"/>
              </a:rPr>
              <a:t>CREATE NONCLUSTERED INDEX AK_Employee_LoginID ON HumanResources.Employee ( LoginID ASC) INCLUDE ( ContactID, NationalIDNumber )</a:t>
            </a:r>
          </a:p>
        </p:txBody>
      </p:sp>
      <p:pic>
        <p:nvPicPr>
          <p:cNvPr id="20" name="Picture 3" descr="H:\PPT Graphics\MSL_PNG_Object_Library\abstract_rectangle01_01_blu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5208" y="1376348"/>
            <a:ext cx="3789362" cy="204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Box 16"/>
          <p:cNvSpPr txBox="1">
            <a:spLocks noChangeArrowheads="1"/>
          </p:cNvSpPr>
          <p:nvPr/>
        </p:nvSpPr>
        <p:spPr bwMode="auto">
          <a:xfrm>
            <a:off x="5287933" y="1512873"/>
            <a:ext cx="3576637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b="0">
                <a:latin typeface="Courier New" pitchFamily="49" charset="0"/>
              </a:rPr>
              <a:t>CREATE NONCLUSTERED INDEX K_Contact_LastName_FirstName ON Peson.Contact ( LastName ASC, FirstName ASC )</a:t>
            </a:r>
          </a:p>
        </p:txBody>
      </p:sp>
      <p:sp>
        <p:nvSpPr>
          <p:cNvPr id="22" name="Rounded Rectangle 844808"/>
          <p:cNvSpPr>
            <a:spLocks noChangeArrowheads="1"/>
          </p:cNvSpPr>
          <p:nvPr/>
        </p:nvSpPr>
        <p:spPr bwMode="auto">
          <a:xfrm>
            <a:off x="4290983" y="5619736"/>
            <a:ext cx="4075112" cy="747712"/>
          </a:xfrm>
          <a:prstGeom prst="roundRect">
            <a:avLst>
              <a:gd name="adj" fmla="val 4167"/>
            </a:avLst>
          </a:prstGeom>
          <a:solidFill>
            <a:srgbClr val="F2E7CE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algn="l">
              <a:lnSpc>
                <a:spcPct val="90000"/>
              </a:lnSpc>
              <a:spcBef>
                <a:spcPct val="40000"/>
              </a:spcBef>
              <a:buClr>
                <a:srgbClr val="006699"/>
              </a:buClr>
              <a:buFontTx/>
              <a:buChar char="•"/>
            </a:pPr>
            <a:r>
              <a:rPr lang="en-US" dirty="0"/>
              <a:t>  </a:t>
            </a:r>
            <a:r>
              <a:rPr lang="ru-RU" dirty="0" smtClean="0"/>
              <a:t>Улучшают покрытие и </a:t>
            </a:r>
            <a:br>
              <a:rPr lang="ru-RU" dirty="0" smtClean="0"/>
            </a:br>
            <a:r>
              <a:rPr lang="ru-RU" dirty="0" smtClean="0"/>
              <a:t>производительность запросов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Создание индексов по вычисляемым столбцам</a:t>
            </a:r>
            <a:endParaRPr lang="ru-RU" sz="3600" dirty="0"/>
          </a:p>
        </p:txBody>
      </p:sp>
      <p:sp>
        <p:nvSpPr>
          <p:cNvPr id="4" name="Rounded Rectangle 849923"/>
          <p:cNvSpPr>
            <a:spLocks noChangeArrowheads="1"/>
          </p:cNvSpPr>
          <p:nvPr/>
        </p:nvSpPr>
        <p:spPr bwMode="auto">
          <a:xfrm>
            <a:off x="257175" y="1357298"/>
            <a:ext cx="8658225" cy="4135438"/>
          </a:xfrm>
          <a:prstGeom prst="roundRect">
            <a:avLst>
              <a:gd name="adj" fmla="val 4167"/>
            </a:avLst>
          </a:prstGeom>
          <a:solidFill>
            <a:srgbClr val="DEE7F1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/>
          <a:lstStyle/>
          <a:p>
            <a:pPr algn="l"/>
            <a:r>
              <a:rPr lang="ru-RU" sz="2000" dirty="0" smtClean="0"/>
              <a:t>По вычисляемому столбцу можно создать индекс, если</a:t>
            </a:r>
            <a:r>
              <a:rPr lang="en-US" sz="2000" dirty="0" smtClean="0"/>
              <a:t>:</a:t>
            </a:r>
            <a:endParaRPr lang="en-US" sz="2000" dirty="0"/>
          </a:p>
        </p:txBody>
      </p:sp>
      <p:sp>
        <p:nvSpPr>
          <p:cNvPr id="5" name="Rounded Rectangle 849933"/>
          <p:cNvSpPr>
            <a:spLocks noChangeArrowheads="1"/>
          </p:cNvSpPr>
          <p:nvPr/>
        </p:nvSpPr>
        <p:spPr bwMode="auto">
          <a:xfrm>
            <a:off x="536575" y="4635486"/>
            <a:ext cx="8172450" cy="547687"/>
          </a:xfrm>
          <a:prstGeom prst="roundRect">
            <a:avLst>
              <a:gd name="adj" fmla="val 4167"/>
            </a:avLst>
          </a:prstGeom>
          <a:gradFill rotWithShape="1">
            <a:gsLst>
              <a:gs pos="0">
                <a:srgbClr val="E4CD9A"/>
              </a:gs>
              <a:gs pos="100000">
                <a:srgbClr val="EEEFD7"/>
              </a:gs>
            </a:gsLst>
            <a:lin ang="2700000" scaled="1"/>
          </a:gra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algn="l">
              <a:lnSpc>
                <a:spcPct val="90000"/>
              </a:lnSpc>
              <a:spcBef>
                <a:spcPct val="40000"/>
              </a:spcBef>
            </a:pPr>
            <a:r>
              <a:rPr lang="en-US" dirty="0"/>
              <a:t>     </a:t>
            </a:r>
            <a:r>
              <a:rPr lang="ru-RU" dirty="0" smtClean="0"/>
              <a:t>Параметр </a:t>
            </a:r>
            <a:r>
              <a:rPr lang="en-US" dirty="0" smtClean="0"/>
              <a:t>NUMERIC_ROUNDABORT </a:t>
            </a:r>
            <a:r>
              <a:rPr lang="ru-RU" dirty="0" smtClean="0"/>
              <a:t>установлен как</a:t>
            </a:r>
            <a:r>
              <a:rPr lang="en-US" dirty="0" smtClean="0"/>
              <a:t> </a:t>
            </a:r>
            <a:r>
              <a:rPr lang="en-US" dirty="0"/>
              <a:t>OFF</a:t>
            </a:r>
          </a:p>
        </p:txBody>
      </p:sp>
      <p:sp>
        <p:nvSpPr>
          <p:cNvPr id="6" name="Rounded Rectangle 849926"/>
          <p:cNvSpPr>
            <a:spLocks noChangeArrowheads="1"/>
          </p:cNvSpPr>
          <p:nvPr/>
        </p:nvSpPr>
        <p:spPr bwMode="auto">
          <a:xfrm>
            <a:off x="536575" y="2000236"/>
            <a:ext cx="8172450" cy="547687"/>
          </a:xfrm>
          <a:prstGeom prst="roundRect">
            <a:avLst>
              <a:gd name="adj" fmla="val 4167"/>
            </a:avLst>
          </a:prstGeom>
          <a:gradFill rotWithShape="1">
            <a:gsLst>
              <a:gs pos="0">
                <a:srgbClr val="E4CD9A"/>
              </a:gs>
              <a:gs pos="100000">
                <a:srgbClr val="EEEFD7"/>
              </a:gs>
            </a:gsLst>
            <a:lin ang="2700000" scaled="1"/>
          </a:gra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algn="l">
              <a:lnSpc>
                <a:spcPct val="90000"/>
              </a:lnSpc>
              <a:spcBef>
                <a:spcPct val="40000"/>
              </a:spcBef>
            </a:pPr>
            <a:r>
              <a:rPr lang="en-US" dirty="0"/>
              <a:t>     </a:t>
            </a:r>
            <a:r>
              <a:rPr lang="ru-RU" dirty="0" smtClean="0"/>
              <a:t>Выражение является детерминированным и точным</a:t>
            </a:r>
            <a:endParaRPr lang="en-US" dirty="0"/>
          </a:p>
        </p:txBody>
      </p:sp>
      <p:sp>
        <p:nvSpPr>
          <p:cNvPr id="7" name="Rounded Rectangle 13"/>
          <p:cNvSpPr>
            <a:spLocks noChangeArrowheads="1"/>
          </p:cNvSpPr>
          <p:nvPr/>
        </p:nvSpPr>
        <p:spPr bwMode="auto">
          <a:xfrm>
            <a:off x="393700" y="2074848"/>
            <a:ext cx="438150" cy="392113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CECECE"/>
              </a:gs>
              <a:gs pos="50000">
                <a:srgbClr val="F0F0F0"/>
              </a:gs>
              <a:gs pos="100000">
                <a:srgbClr val="CECECE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sz="2400">
                <a:solidFill>
                  <a:srgbClr val="990033"/>
                </a:solidFill>
                <a:latin typeface="Wingdings" pitchFamily="2" charset="2"/>
              </a:rPr>
              <a:t>ü</a:t>
            </a:r>
          </a:p>
        </p:txBody>
      </p:sp>
      <p:sp>
        <p:nvSpPr>
          <p:cNvPr id="8" name="Rounded Rectangle 849933"/>
          <p:cNvSpPr>
            <a:spLocks noChangeArrowheads="1"/>
          </p:cNvSpPr>
          <p:nvPr/>
        </p:nvSpPr>
        <p:spPr bwMode="auto">
          <a:xfrm>
            <a:off x="523875" y="2692386"/>
            <a:ext cx="8197850" cy="547687"/>
          </a:xfrm>
          <a:prstGeom prst="roundRect">
            <a:avLst>
              <a:gd name="adj" fmla="val 4167"/>
            </a:avLst>
          </a:prstGeom>
          <a:gradFill rotWithShape="1">
            <a:gsLst>
              <a:gs pos="0">
                <a:srgbClr val="E4CD9A"/>
              </a:gs>
              <a:gs pos="100000">
                <a:srgbClr val="EEEFD7"/>
              </a:gs>
            </a:gsLst>
            <a:lin ang="2700000" scaled="1"/>
          </a:gra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algn="l">
              <a:lnSpc>
                <a:spcPct val="90000"/>
              </a:lnSpc>
              <a:spcBef>
                <a:spcPct val="40000"/>
              </a:spcBef>
            </a:pPr>
            <a:r>
              <a:rPr lang="en-US" dirty="0"/>
              <a:t>     </a:t>
            </a:r>
            <a:r>
              <a:rPr lang="ru-RU" dirty="0" smtClean="0"/>
              <a:t>Параметр уровня соединения </a:t>
            </a:r>
            <a:r>
              <a:rPr lang="en-US" dirty="0" smtClean="0"/>
              <a:t>ANSI_NULLS </a:t>
            </a:r>
            <a:r>
              <a:rPr lang="ru-RU" dirty="0" smtClean="0"/>
              <a:t>установлен как</a:t>
            </a:r>
            <a:r>
              <a:rPr lang="en-US" dirty="0" smtClean="0"/>
              <a:t> </a:t>
            </a:r>
            <a:r>
              <a:rPr lang="en-US" dirty="0"/>
              <a:t>ON</a:t>
            </a:r>
          </a:p>
        </p:txBody>
      </p:sp>
      <p:sp>
        <p:nvSpPr>
          <p:cNvPr id="9" name="Rounded Rectangle 15"/>
          <p:cNvSpPr>
            <a:spLocks noChangeArrowheads="1"/>
          </p:cNvSpPr>
          <p:nvPr/>
        </p:nvSpPr>
        <p:spPr bwMode="auto">
          <a:xfrm>
            <a:off x="381000" y="2765411"/>
            <a:ext cx="438150" cy="392112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CECECE"/>
              </a:gs>
              <a:gs pos="50000">
                <a:srgbClr val="F0F0F0"/>
              </a:gs>
              <a:gs pos="100000">
                <a:srgbClr val="CECECE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sz="2400">
                <a:solidFill>
                  <a:srgbClr val="990033"/>
                </a:solidFill>
                <a:latin typeface="Wingdings" pitchFamily="2" charset="2"/>
              </a:rPr>
              <a:t>ü</a:t>
            </a:r>
          </a:p>
        </p:txBody>
      </p:sp>
      <p:sp>
        <p:nvSpPr>
          <p:cNvPr id="10" name="Rounded Rectangle 849932"/>
          <p:cNvSpPr>
            <a:spLocks noChangeArrowheads="1"/>
          </p:cNvSpPr>
          <p:nvPr/>
        </p:nvSpPr>
        <p:spPr bwMode="auto">
          <a:xfrm>
            <a:off x="530225" y="3333736"/>
            <a:ext cx="8194675" cy="547687"/>
          </a:xfrm>
          <a:prstGeom prst="roundRect">
            <a:avLst>
              <a:gd name="adj" fmla="val 4167"/>
            </a:avLst>
          </a:prstGeom>
          <a:gradFill rotWithShape="1">
            <a:gsLst>
              <a:gs pos="0">
                <a:srgbClr val="E4CD9A"/>
              </a:gs>
              <a:gs pos="100000">
                <a:srgbClr val="EEEFD7"/>
              </a:gs>
            </a:gsLst>
            <a:lin ang="2700000" scaled="1"/>
          </a:gra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algn="l">
              <a:lnSpc>
                <a:spcPct val="90000"/>
              </a:lnSpc>
              <a:spcBef>
                <a:spcPct val="40000"/>
              </a:spcBef>
            </a:pPr>
            <a:r>
              <a:rPr lang="en-US" dirty="0"/>
              <a:t>     </a:t>
            </a:r>
            <a:r>
              <a:rPr lang="ru-RU" dirty="0" smtClean="0"/>
              <a:t>Столбец не использует типы данных</a:t>
            </a:r>
            <a:r>
              <a:rPr lang="en-US" dirty="0" smtClean="0"/>
              <a:t> </a:t>
            </a:r>
            <a:r>
              <a:rPr lang="en-US" dirty="0"/>
              <a:t>text, </a:t>
            </a:r>
            <a:r>
              <a:rPr lang="en-US" dirty="0" err="1"/>
              <a:t>ntext</a:t>
            </a:r>
            <a:r>
              <a:rPr lang="en-US" dirty="0"/>
              <a:t> </a:t>
            </a:r>
            <a:r>
              <a:rPr lang="ru-RU" dirty="0" smtClean="0"/>
              <a:t>или</a:t>
            </a:r>
            <a:r>
              <a:rPr lang="en-US" dirty="0" smtClean="0"/>
              <a:t> image</a:t>
            </a:r>
            <a:endParaRPr lang="en-US" dirty="0"/>
          </a:p>
        </p:txBody>
      </p:sp>
      <p:sp>
        <p:nvSpPr>
          <p:cNvPr id="11" name="Rounded Rectangle 17"/>
          <p:cNvSpPr>
            <a:spLocks noChangeArrowheads="1"/>
          </p:cNvSpPr>
          <p:nvPr/>
        </p:nvSpPr>
        <p:spPr bwMode="auto">
          <a:xfrm>
            <a:off x="374650" y="3413111"/>
            <a:ext cx="438150" cy="392112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CECECE"/>
              </a:gs>
              <a:gs pos="50000">
                <a:srgbClr val="F0F0F0"/>
              </a:gs>
              <a:gs pos="100000">
                <a:srgbClr val="CECECE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sz="2400">
                <a:solidFill>
                  <a:srgbClr val="990033"/>
                </a:solidFill>
                <a:latin typeface="Wingdings" pitchFamily="2" charset="2"/>
              </a:rPr>
              <a:t>ü</a:t>
            </a:r>
          </a:p>
        </p:txBody>
      </p:sp>
      <p:sp>
        <p:nvSpPr>
          <p:cNvPr id="12" name="Rounded Rectangle 849933"/>
          <p:cNvSpPr>
            <a:spLocks noChangeArrowheads="1"/>
          </p:cNvSpPr>
          <p:nvPr/>
        </p:nvSpPr>
        <p:spPr bwMode="auto">
          <a:xfrm>
            <a:off x="536575" y="3987786"/>
            <a:ext cx="8172450" cy="547687"/>
          </a:xfrm>
          <a:prstGeom prst="roundRect">
            <a:avLst>
              <a:gd name="adj" fmla="val 4167"/>
            </a:avLst>
          </a:prstGeom>
          <a:gradFill rotWithShape="1">
            <a:gsLst>
              <a:gs pos="0">
                <a:srgbClr val="E4CD9A"/>
              </a:gs>
              <a:gs pos="100000">
                <a:srgbClr val="EEEFD7"/>
              </a:gs>
            </a:gsLst>
            <a:lin ang="2700000" scaled="1"/>
          </a:gra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algn="l">
              <a:lnSpc>
                <a:spcPct val="90000"/>
              </a:lnSpc>
              <a:spcBef>
                <a:spcPct val="40000"/>
              </a:spcBef>
            </a:pPr>
            <a:r>
              <a:rPr lang="en-US" dirty="0"/>
              <a:t>     </a:t>
            </a:r>
            <a:r>
              <a:rPr lang="ru-RU" dirty="0" smtClean="0"/>
              <a:t>Обязательные параметры установлены как</a:t>
            </a:r>
            <a:r>
              <a:rPr lang="en-US" dirty="0" smtClean="0"/>
              <a:t> </a:t>
            </a:r>
            <a:r>
              <a:rPr lang="en-US" dirty="0"/>
              <a:t>ON </a:t>
            </a:r>
            <a:r>
              <a:rPr lang="ru-RU" dirty="0" smtClean="0"/>
              <a:t>при создании </a:t>
            </a:r>
            <a:br>
              <a:rPr lang="ru-RU" dirty="0" smtClean="0"/>
            </a:br>
            <a:r>
              <a:rPr lang="ru-RU" dirty="0" smtClean="0"/>
              <a:t>     или обновлении индекса</a:t>
            </a:r>
            <a:endParaRPr lang="en-US" dirty="0"/>
          </a:p>
        </p:txBody>
      </p:sp>
      <p:sp>
        <p:nvSpPr>
          <p:cNvPr id="13" name="Rounded Rectangle 849934"/>
          <p:cNvSpPr>
            <a:spLocks noChangeArrowheads="1"/>
          </p:cNvSpPr>
          <p:nvPr/>
        </p:nvSpPr>
        <p:spPr bwMode="auto">
          <a:xfrm>
            <a:off x="393700" y="4060811"/>
            <a:ext cx="438150" cy="392112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CECECE"/>
              </a:gs>
              <a:gs pos="50000">
                <a:srgbClr val="F0F0F0"/>
              </a:gs>
              <a:gs pos="100000">
                <a:srgbClr val="CECECE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sz="2400">
                <a:solidFill>
                  <a:srgbClr val="990033"/>
                </a:solidFill>
                <a:latin typeface="Wingdings" pitchFamily="2" charset="2"/>
              </a:rPr>
              <a:t>ü</a:t>
            </a:r>
          </a:p>
        </p:txBody>
      </p:sp>
      <p:sp>
        <p:nvSpPr>
          <p:cNvPr id="14" name="Rounded Rectangle 849934"/>
          <p:cNvSpPr>
            <a:spLocks noChangeArrowheads="1"/>
          </p:cNvSpPr>
          <p:nvPr/>
        </p:nvSpPr>
        <p:spPr bwMode="auto">
          <a:xfrm>
            <a:off x="381000" y="4695811"/>
            <a:ext cx="438150" cy="392112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CECECE"/>
              </a:gs>
              <a:gs pos="50000">
                <a:srgbClr val="F0F0F0"/>
              </a:gs>
              <a:gs pos="100000">
                <a:srgbClr val="CECECE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sz="2400">
                <a:solidFill>
                  <a:srgbClr val="990033"/>
                </a:solidFill>
                <a:latin typeface="Wingdings" pitchFamily="2" charset="2"/>
              </a:rPr>
              <a:t>ü</a:t>
            </a:r>
          </a:p>
        </p:txBody>
      </p:sp>
      <p:sp>
        <p:nvSpPr>
          <p:cNvPr id="15" name="AutoShape 54"/>
          <p:cNvSpPr>
            <a:spLocks noChangeArrowheads="1"/>
          </p:cNvSpPr>
          <p:nvPr/>
        </p:nvSpPr>
        <p:spPr bwMode="auto">
          <a:xfrm>
            <a:off x="228600" y="5694348"/>
            <a:ext cx="8701088" cy="884238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  <a:effectLst>
            <a:outerShdw dist="35921" dir="2700000" algn="ctr" rotWithShape="0">
              <a:srgbClr val="4D4D4D">
                <a:alpha val="50000"/>
              </a:srgbClr>
            </a:outerShdw>
          </a:effectLst>
        </p:spPr>
        <p:txBody>
          <a:bodyPr wrap="none" anchor="ctr"/>
          <a:lstStyle/>
          <a:p>
            <a:pPr algn="r">
              <a:lnSpc>
                <a:spcPct val="90000"/>
              </a:lnSpc>
              <a:spcBef>
                <a:spcPct val="40000"/>
              </a:spcBef>
              <a:defRPr/>
            </a:pPr>
            <a:r>
              <a:rPr lang="ru-RU" dirty="0" smtClean="0"/>
              <a:t>Оптимизатор запросов может проигнорировать индекс </a:t>
            </a:r>
          </a:p>
          <a:p>
            <a:pPr algn="r">
              <a:lnSpc>
                <a:spcPct val="90000"/>
              </a:lnSpc>
              <a:spcBef>
                <a:spcPct val="40000"/>
              </a:spcBef>
              <a:defRPr/>
            </a:pPr>
            <a:r>
              <a:rPr lang="ru-RU" dirty="0" smtClean="0"/>
              <a:t>по вычисляемому столбцу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09728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800" dirty="0">
                <a:latin typeface="Times New Roman"/>
                <a:ea typeface="Calibri"/>
                <a:cs typeface="Times New Roman"/>
              </a:rPr>
              <a:t>Для получения информации об индексах </a:t>
            </a:r>
            <a:r>
              <a:rPr lang="ru-RU" sz="2800" dirty="0" err="1" smtClean="0">
                <a:latin typeface="Times New Roman"/>
                <a:ea typeface="Calibri"/>
                <a:cs typeface="Times New Roman"/>
              </a:rPr>
              <a:t>использутся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800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dirty="0" err="1">
                <a:latin typeface="Times New Roman"/>
                <a:ea typeface="Calibri"/>
                <a:cs typeface="Times New Roman"/>
              </a:rPr>
              <a:t>sp_helpindex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 [@</a:t>
            </a:r>
            <a:r>
              <a:rPr lang="ru-RU" sz="2800" dirty="0" err="1">
                <a:latin typeface="Times New Roman"/>
                <a:ea typeface="Calibri"/>
                <a:cs typeface="Times New Roman"/>
              </a:rPr>
              <a:t>objname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] ‘</a:t>
            </a:r>
            <a:r>
              <a:rPr lang="ru-RU" sz="2800" dirty="0" err="1">
                <a:latin typeface="Times New Roman"/>
                <a:ea typeface="Calibri"/>
                <a:cs typeface="Times New Roman"/>
              </a:rPr>
              <a:t>name</a:t>
            </a:r>
            <a:r>
              <a:rPr lang="ru-RU" sz="2800" dirty="0" smtClean="0">
                <a:latin typeface="Times New Roman"/>
                <a:ea typeface="Calibri"/>
                <a:cs typeface="Times New Roman"/>
              </a:rPr>
              <a:t>’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800" dirty="0">
                <a:latin typeface="Times New Roman"/>
                <a:ea typeface="Calibri"/>
                <a:cs typeface="Times New Roman"/>
              </a:rPr>
              <a:t>INDEXPROPERTY (</a:t>
            </a:r>
            <a:r>
              <a:rPr lang="en-US" sz="2800" dirty="0" err="1">
                <a:latin typeface="Times New Roman"/>
                <a:ea typeface="Calibri"/>
                <a:cs typeface="Times New Roman"/>
              </a:rPr>
              <a:t>table_ID</a:t>
            </a:r>
            <a:r>
              <a:rPr lang="en-US" sz="2800" dirty="0">
                <a:latin typeface="Times New Roman"/>
                <a:ea typeface="Calibri"/>
                <a:cs typeface="Times New Roman"/>
              </a:rPr>
              <a:t>, index, property</a:t>
            </a:r>
            <a:r>
              <a:rPr lang="en-US" sz="2800" dirty="0" smtClean="0">
                <a:latin typeface="Times New Roman"/>
                <a:ea typeface="Calibri"/>
                <a:cs typeface="Times New Roman"/>
              </a:rPr>
              <a:t>) 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2800" dirty="0">
                <a:latin typeface="Times New Roman"/>
                <a:ea typeface="Calibri"/>
                <a:cs typeface="Times New Roman"/>
              </a:rPr>
              <a:t>CREATE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   </a:t>
            </a:r>
            <a:r>
              <a:rPr lang="en-US" sz="2800" dirty="0" smtClean="0">
                <a:latin typeface="Times New Roman"/>
                <a:ea typeface="Calibri"/>
                <a:cs typeface="Times New Roman"/>
              </a:rPr>
              <a:t>STATISTICS</a:t>
            </a:r>
            <a:r>
              <a:rPr lang="ru-RU" sz="2800" dirty="0" smtClean="0">
                <a:latin typeface="Times New Roman"/>
                <a:ea typeface="Calibri"/>
                <a:cs typeface="Times New Roman"/>
              </a:rPr>
              <a:t>   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2800" dirty="0" smtClean="0">
                <a:latin typeface="Times New Roman"/>
                <a:ea typeface="Calibri"/>
                <a:cs typeface="Times New Roman"/>
              </a:rPr>
              <a:t>UPDATE</a:t>
            </a:r>
            <a:r>
              <a:rPr lang="ru-RU" sz="2800" dirty="0" smtClean="0">
                <a:latin typeface="Times New Roman"/>
                <a:ea typeface="Calibri"/>
                <a:cs typeface="Times New Roman"/>
              </a:rPr>
              <a:t>  </a:t>
            </a:r>
            <a:r>
              <a:rPr lang="en-US" sz="2800" dirty="0" smtClean="0">
                <a:latin typeface="Times New Roman"/>
                <a:ea typeface="Calibri"/>
                <a:cs typeface="Times New Roman"/>
              </a:rPr>
              <a:t>STATISTICS</a:t>
            </a:r>
            <a:r>
              <a:rPr lang="ru-RU" sz="2800" dirty="0" smtClean="0">
                <a:latin typeface="Times New Roman"/>
                <a:ea typeface="Calibri"/>
                <a:cs typeface="Times New Roman"/>
              </a:rPr>
              <a:t>   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2800" dirty="0" err="1" smtClean="0">
                <a:latin typeface="Times New Roman"/>
                <a:ea typeface="Calibri"/>
                <a:cs typeface="Times New Roman"/>
              </a:rPr>
              <a:t>sp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_</a:t>
            </a:r>
            <a:r>
              <a:rPr lang="en-US" sz="2800" dirty="0" err="1">
                <a:latin typeface="Times New Roman"/>
                <a:ea typeface="Calibri"/>
                <a:cs typeface="Times New Roman"/>
              </a:rPr>
              <a:t>autostats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, </a:t>
            </a:r>
            <a:r>
              <a:rPr lang="ru-RU" sz="2800" dirty="0" err="1">
                <a:latin typeface="Times New Roman"/>
                <a:ea typeface="Calibri"/>
                <a:cs typeface="Times New Roman"/>
              </a:rPr>
              <a:t>sp_statistics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 и др.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109728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Информация об индексах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183768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251</TotalTime>
  <Words>421</Words>
  <Application>Microsoft Office PowerPoint</Application>
  <PresentationFormat>Экран (4:3)</PresentationFormat>
  <Paragraphs>101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Concourse</vt:lpstr>
      <vt:lpstr>Модуль 3</vt:lpstr>
      <vt:lpstr>Логическая структура и физическая реализация БД</vt:lpstr>
      <vt:lpstr>Логические компоненты базы данных</vt:lpstr>
      <vt:lpstr>Физическая организация БД </vt:lpstr>
      <vt:lpstr>Модуль 3: Использование индексов</vt:lpstr>
      <vt:lpstr>Куча</vt:lpstr>
      <vt:lpstr>Кластеризованный индекс</vt:lpstr>
      <vt:lpstr>Некластеризованный индекс</vt:lpstr>
      <vt:lpstr>Синтаксис создания индексов</vt:lpstr>
      <vt:lpstr>Создание индексов по нескольким столбцам</vt:lpstr>
      <vt:lpstr>Создание индексов по вычисляемым столбцам</vt:lpstr>
      <vt:lpstr>Информация об индексах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Модуль 5</dc:title>
  <dc:creator>Настенька</dc:creator>
  <cp:lastModifiedBy>Людмила</cp:lastModifiedBy>
  <cp:revision>11</cp:revision>
  <dcterms:created xsi:type="dcterms:W3CDTF">2010-02-28T21:33:17Z</dcterms:created>
  <dcterms:modified xsi:type="dcterms:W3CDTF">2012-02-20T02:55:41Z</dcterms:modified>
</cp:coreProperties>
</file>